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6" r:id="rId6"/>
    <p:sldId id="267" r:id="rId7"/>
    <p:sldId id="260" r:id="rId8"/>
    <p:sldId id="265" r:id="rId9"/>
    <p:sldId id="261"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136B37-C553-4DB1-8433-BD39B986E097}" v="65" dt="2021-05-04T11:45:29.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6D2C18-A362-46B5-A1C3-1717D60FDA71}"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EED06BD2-B085-4CAD-8080-3B1646DE6E08}">
      <dgm:prSet/>
      <dgm:spPr/>
      <dgm:t>
        <a:bodyPr/>
        <a:lstStyle/>
        <a:p>
          <a:r>
            <a:rPr lang="en-US" altLang="zh-TW" dirty="0"/>
            <a:t>About 15 people</a:t>
          </a:r>
          <a:r>
            <a:rPr lang="zh-TW" dirty="0"/>
            <a:t>，</a:t>
          </a:r>
          <a:r>
            <a:rPr lang="en-US" altLang="zh-TW" dirty="0"/>
            <a:t>three people each group</a:t>
          </a:r>
          <a:endParaRPr lang="en-US" dirty="0"/>
        </a:p>
      </dgm:t>
    </dgm:pt>
    <dgm:pt modelId="{5566A4EA-1B8B-4842-9D67-D437C6C4AAE5}" type="parTrans" cxnId="{59EAA222-E134-40A9-B28C-18AE21E03586}">
      <dgm:prSet/>
      <dgm:spPr/>
      <dgm:t>
        <a:bodyPr/>
        <a:lstStyle/>
        <a:p>
          <a:endParaRPr lang="en-US"/>
        </a:p>
      </dgm:t>
    </dgm:pt>
    <dgm:pt modelId="{F904087E-807C-4812-8E43-496DBA63387A}" type="sibTrans" cxnId="{59EAA222-E134-40A9-B28C-18AE21E03586}">
      <dgm:prSet/>
      <dgm:spPr/>
      <dgm:t>
        <a:bodyPr/>
        <a:lstStyle/>
        <a:p>
          <a:endParaRPr lang="en-US"/>
        </a:p>
      </dgm:t>
    </dgm:pt>
    <dgm:pt modelId="{1D2E6C72-91CB-4039-976A-75FE1E0CC99C}">
      <dgm:prSet/>
      <dgm:spPr/>
      <dgm:t>
        <a:bodyPr/>
        <a:lstStyle/>
        <a:p>
          <a:r>
            <a:rPr lang="en-US" dirty="0"/>
            <a:t>Structure engineering</a:t>
          </a:r>
        </a:p>
      </dgm:t>
    </dgm:pt>
    <dgm:pt modelId="{99157537-DCF0-43CF-BB6B-C4504187617E}" type="parTrans" cxnId="{D3EA695A-5FD2-4142-AADB-E435102A457E}">
      <dgm:prSet/>
      <dgm:spPr/>
      <dgm:t>
        <a:bodyPr/>
        <a:lstStyle/>
        <a:p>
          <a:endParaRPr lang="en-US"/>
        </a:p>
      </dgm:t>
    </dgm:pt>
    <dgm:pt modelId="{245215C9-5536-450A-8BA4-84615DB12FB3}" type="sibTrans" cxnId="{D3EA695A-5FD2-4142-AADB-E435102A457E}">
      <dgm:prSet/>
      <dgm:spPr/>
      <dgm:t>
        <a:bodyPr/>
        <a:lstStyle/>
        <a:p>
          <a:endParaRPr lang="en-US"/>
        </a:p>
      </dgm:t>
    </dgm:pt>
    <dgm:pt modelId="{DE45F36C-7717-4B33-B225-98B60E19D3FA}">
      <dgm:prSet/>
      <dgm:spPr/>
      <dgm:t>
        <a:bodyPr/>
        <a:lstStyle/>
        <a:p>
          <a:pPr>
            <a:buFont typeface="Arial" panose="020B0604020202020204" pitchFamily="34" charset="0"/>
            <a:buChar char="•"/>
          </a:pPr>
          <a:r>
            <a:rPr lang="en" b="0" i="0" u="none" dirty="0"/>
            <a:t>Geotechnical engineering</a:t>
          </a:r>
          <a:endParaRPr lang="en-US" dirty="0"/>
        </a:p>
      </dgm:t>
    </dgm:pt>
    <dgm:pt modelId="{9BF3FF0F-98B3-4072-A09B-4FE135099393}" type="parTrans" cxnId="{30B51F0C-F0EB-4578-9995-DA23F7194FD7}">
      <dgm:prSet/>
      <dgm:spPr/>
      <dgm:t>
        <a:bodyPr/>
        <a:lstStyle/>
        <a:p>
          <a:endParaRPr lang="en-US"/>
        </a:p>
      </dgm:t>
    </dgm:pt>
    <dgm:pt modelId="{50632DCE-8239-49D4-8675-11E5772CFB19}" type="sibTrans" cxnId="{30B51F0C-F0EB-4578-9995-DA23F7194FD7}">
      <dgm:prSet/>
      <dgm:spPr/>
      <dgm:t>
        <a:bodyPr/>
        <a:lstStyle/>
        <a:p>
          <a:endParaRPr lang="en-US"/>
        </a:p>
      </dgm:t>
    </dgm:pt>
    <dgm:pt modelId="{D4AEA0FE-32DF-4D9D-AD00-3ECE6DCF999A}">
      <dgm:prSet/>
      <dgm:spPr/>
      <dgm:t>
        <a:bodyPr/>
        <a:lstStyle/>
        <a:p>
          <a:r>
            <a:rPr lang="en-US" dirty="0"/>
            <a:t>Transportation</a:t>
          </a:r>
        </a:p>
      </dgm:t>
    </dgm:pt>
    <dgm:pt modelId="{74C86E52-9A87-48D3-9EFF-EB325FE8E0E3}" type="parTrans" cxnId="{86F16173-37DC-478B-8094-75C8825B82B6}">
      <dgm:prSet/>
      <dgm:spPr/>
      <dgm:t>
        <a:bodyPr/>
        <a:lstStyle/>
        <a:p>
          <a:endParaRPr lang="en-US"/>
        </a:p>
      </dgm:t>
    </dgm:pt>
    <dgm:pt modelId="{7ECD73B3-13A9-486C-9306-E2C517CFBB80}" type="sibTrans" cxnId="{86F16173-37DC-478B-8094-75C8825B82B6}">
      <dgm:prSet/>
      <dgm:spPr/>
      <dgm:t>
        <a:bodyPr/>
        <a:lstStyle/>
        <a:p>
          <a:endParaRPr lang="en-US"/>
        </a:p>
      </dgm:t>
    </dgm:pt>
    <dgm:pt modelId="{8B23E81A-A532-4E45-BB70-0A0EF509594A}">
      <dgm:prSet/>
      <dgm:spPr/>
      <dgm:t>
        <a:bodyPr/>
        <a:lstStyle/>
        <a:p>
          <a:r>
            <a:rPr lang="en-US" dirty="0"/>
            <a:t>Hydraulic engineering</a:t>
          </a:r>
        </a:p>
      </dgm:t>
    </dgm:pt>
    <dgm:pt modelId="{8F2656FD-85DA-4229-900F-AB0B20189AD8}" type="parTrans" cxnId="{193703D2-69C1-4900-9F4A-D4578CEA71E9}">
      <dgm:prSet/>
      <dgm:spPr/>
      <dgm:t>
        <a:bodyPr/>
        <a:lstStyle/>
        <a:p>
          <a:endParaRPr lang="en-US"/>
        </a:p>
      </dgm:t>
    </dgm:pt>
    <dgm:pt modelId="{50CD10F4-170B-4412-B488-DFCECF0834FD}" type="sibTrans" cxnId="{193703D2-69C1-4900-9F4A-D4578CEA71E9}">
      <dgm:prSet/>
      <dgm:spPr/>
      <dgm:t>
        <a:bodyPr/>
        <a:lstStyle/>
        <a:p>
          <a:endParaRPr lang="en-US"/>
        </a:p>
      </dgm:t>
    </dgm:pt>
    <dgm:pt modelId="{C33720E3-EB32-4955-8517-E57638856AC7}">
      <dgm:prSet/>
      <dgm:spPr/>
      <dgm:t>
        <a:bodyPr/>
        <a:lstStyle/>
        <a:p>
          <a:r>
            <a:rPr lang="en-US" dirty="0"/>
            <a:t>CAE</a:t>
          </a:r>
        </a:p>
      </dgm:t>
    </dgm:pt>
    <dgm:pt modelId="{F4696426-1931-4C8B-8265-9D4238EFF571}" type="parTrans" cxnId="{FF801DD5-E1E3-488C-B9B3-0773B0BD4DBC}">
      <dgm:prSet/>
      <dgm:spPr/>
      <dgm:t>
        <a:bodyPr/>
        <a:lstStyle/>
        <a:p>
          <a:endParaRPr lang="en-US"/>
        </a:p>
      </dgm:t>
    </dgm:pt>
    <dgm:pt modelId="{62BF71C1-55E9-4DB1-A0F5-02AE382F3DE4}" type="sibTrans" cxnId="{FF801DD5-E1E3-488C-B9B3-0773B0BD4DBC}">
      <dgm:prSet/>
      <dgm:spPr/>
      <dgm:t>
        <a:bodyPr/>
        <a:lstStyle/>
        <a:p>
          <a:endParaRPr lang="en-US"/>
        </a:p>
      </dgm:t>
    </dgm:pt>
    <dgm:pt modelId="{091D646F-C32F-4D35-AEC2-5F291D7AB894}" type="pres">
      <dgm:prSet presAssocID="{DA6D2C18-A362-46B5-A1C3-1717D60FDA71}" presName="linear" presStyleCnt="0">
        <dgm:presLayoutVars>
          <dgm:animLvl val="lvl"/>
          <dgm:resizeHandles val="exact"/>
        </dgm:presLayoutVars>
      </dgm:prSet>
      <dgm:spPr/>
    </dgm:pt>
    <dgm:pt modelId="{12B2A678-351B-4BC8-B4B0-E0FC077B5435}" type="pres">
      <dgm:prSet presAssocID="{EED06BD2-B085-4CAD-8080-3B1646DE6E08}" presName="parentText" presStyleLbl="node1" presStyleIdx="0" presStyleCnt="6" custScaleY="101124">
        <dgm:presLayoutVars>
          <dgm:chMax val="0"/>
          <dgm:bulletEnabled val="1"/>
        </dgm:presLayoutVars>
      </dgm:prSet>
      <dgm:spPr/>
    </dgm:pt>
    <dgm:pt modelId="{5ACC1447-F6A8-41DE-838F-13AEAD752946}" type="pres">
      <dgm:prSet presAssocID="{F904087E-807C-4812-8E43-496DBA63387A}" presName="spacer" presStyleCnt="0"/>
      <dgm:spPr/>
    </dgm:pt>
    <dgm:pt modelId="{AE09B73D-2BCF-4447-8ABF-5911C2681949}" type="pres">
      <dgm:prSet presAssocID="{1D2E6C72-91CB-4039-976A-75FE1E0CC99C}" presName="parentText" presStyleLbl="node1" presStyleIdx="1" presStyleCnt="6">
        <dgm:presLayoutVars>
          <dgm:chMax val="0"/>
          <dgm:bulletEnabled val="1"/>
        </dgm:presLayoutVars>
      </dgm:prSet>
      <dgm:spPr/>
    </dgm:pt>
    <dgm:pt modelId="{8F2D2320-86CA-4461-85DA-E5B9942EE0CB}" type="pres">
      <dgm:prSet presAssocID="{245215C9-5536-450A-8BA4-84615DB12FB3}" presName="spacer" presStyleCnt="0"/>
      <dgm:spPr/>
    </dgm:pt>
    <dgm:pt modelId="{966739BF-0DD5-43BB-A571-3D17C190C966}" type="pres">
      <dgm:prSet presAssocID="{DE45F36C-7717-4B33-B225-98B60E19D3FA}" presName="parentText" presStyleLbl="node1" presStyleIdx="2" presStyleCnt="6">
        <dgm:presLayoutVars>
          <dgm:chMax val="0"/>
          <dgm:bulletEnabled val="1"/>
        </dgm:presLayoutVars>
      </dgm:prSet>
      <dgm:spPr/>
    </dgm:pt>
    <dgm:pt modelId="{D19D6E99-622F-432F-BC65-E880888EB869}" type="pres">
      <dgm:prSet presAssocID="{50632DCE-8239-49D4-8675-11E5772CFB19}" presName="spacer" presStyleCnt="0"/>
      <dgm:spPr/>
    </dgm:pt>
    <dgm:pt modelId="{F0719EE6-8B05-438A-9CD6-5782AB1304C7}" type="pres">
      <dgm:prSet presAssocID="{D4AEA0FE-32DF-4D9D-AD00-3ECE6DCF999A}" presName="parentText" presStyleLbl="node1" presStyleIdx="3" presStyleCnt="6">
        <dgm:presLayoutVars>
          <dgm:chMax val="0"/>
          <dgm:bulletEnabled val="1"/>
        </dgm:presLayoutVars>
      </dgm:prSet>
      <dgm:spPr/>
    </dgm:pt>
    <dgm:pt modelId="{0483F86A-D75F-4263-A0A9-CC6B0166A3ED}" type="pres">
      <dgm:prSet presAssocID="{7ECD73B3-13A9-486C-9306-E2C517CFBB80}" presName="spacer" presStyleCnt="0"/>
      <dgm:spPr/>
    </dgm:pt>
    <dgm:pt modelId="{657B6308-9938-4A4E-941D-B0152E69BCE4}" type="pres">
      <dgm:prSet presAssocID="{8B23E81A-A532-4E45-BB70-0A0EF509594A}" presName="parentText" presStyleLbl="node1" presStyleIdx="4" presStyleCnt="6">
        <dgm:presLayoutVars>
          <dgm:chMax val="0"/>
          <dgm:bulletEnabled val="1"/>
        </dgm:presLayoutVars>
      </dgm:prSet>
      <dgm:spPr/>
    </dgm:pt>
    <dgm:pt modelId="{CE7221F6-360D-4D79-95C9-5DEE427C4C96}" type="pres">
      <dgm:prSet presAssocID="{50CD10F4-170B-4412-B488-DFCECF0834FD}" presName="spacer" presStyleCnt="0"/>
      <dgm:spPr/>
    </dgm:pt>
    <dgm:pt modelId="{3C09189D-5174-48CE-B0E0-BADA1C4BE5BD}" type="pres">
      <dgm:prSet presAssocID="{C33720E3-EB32-4955-8517-E57638856AC7}" presName="parentText" presStyleLbl="node1" presStyleIdx="5" presStyleCnt="6">
        <dgm:presLayoutVars>
          <dgm:chMax val="0"/>
          <dgm:bulletEnabled val="1"/>
        </dgm:presLayoutVars>
      </dgm:prSet>
      <dgm:spPr/>
    </dgm:pt>
  </dgm:ptLst>
  <dgm:cxnLst>
    <dgm:cxn modelId="{30B51F0C-F0EB-4578-9995-DA23F7194FD7}" srcId="{DA6D2C18-A362-46B5-A1C3-1717D60FDA71}" destId="{DE45F36C-7717-4B33-B225-98B60E19D3FA}" srcOrd="2" destOrd="0" parTransId="{9BF3FF0F-98B3-4072-A09B-4FE135099393}" sibTransId="{50632DCE-8239-49D4-8675-11E5772CFB19}"/>
    <dgm:cxn modelId="{59EAA222-E134-40A9-B28C-18AE21E03586}" srcId="{DA6D2C18-A362-46B5-A1C3-1717D60FDA71}" destId="{EED06BD2-B085-4CAD-8080-3B1646DE6E08}" srcOrd="0" destOrd="0" parTransId="{5566A4EA-1B8B-4842-9D67-D437C6C4AAE5}" sibTransId="{F904087E-807C-4812-8E43-496DBA63387A}"/>
    <dgm:cxn modelId="{3A36762C-FC54-4838-9258-C661BF411B8E}" type="presOf" srcId="{8B23E81A-A532-4E45-BB70-0A0EF509594A}" destId="{657B6308-9938-4A4E-941D-B0152E69BCE4}" srcOrd="0" destOrd="0" presId="urn:microsoft.com/office/officeart/2005/8/layout/vList2"/>
    <dgm:cxn modelId="{C9822937-6B85-482F-83C7-7975465838A2}" type="presOf" srcId="{DA6D2C18-A362-46B5-A1C3-1717D60FDA71}" destId="{091D646F-C32F-4D35-AEC2-5F291D7AB894}" srcOrd="0" destOrd="0" presId="urn:microsoft.com/office/officeart/2005/8/layout/vList2"/>
    <dgm:cxn modelId="{5A26DC3D-9402-4498-9C92-9D533EB908F4}" type="presOf" srcId="{DE45F36C-7717-4B33-B225-98B60E19D3FA}" destId="{966739BF-0DD5-43BB-A571-3D17C190C966}" srcOrd="0" destOrd="0" presId="urn:microsoft.com/office/officeart/2005/8/layout/vList2"/>
    <dgm:cxn modelId="{E1E67D48-418D-4CED-9982-8A3843952378}" type="presOf" srcId="{EED06BD2-B085-4CAD-8080-3B1646DE6E08}" destId="{12B2A678-351B-4BC8-B4B0-E0FC077B5435}" srcOrd="0" destOrd="0" presId="urn:microsoft.com/office/officeart/2005/8/layout/vList2"/>
    <dgm:cxn modelId="{25550C4F-F216-47B0-B98C-5A5D61677247}" type="presOf" srcId="{C33720E3-EB32-4955-8517-E57638856AC7}" destId="{3C09189D-5174-48CE-B0E0-BADA1C4BE5BD}" srcOrd="0" destOrd="0" presId="urn:microsoft.com/office/officeart/2005/8/layout/vList2"/>
    <dgm:cxn modelId="{86F16173-37DC-478B-8094-75C8825B82B6}" srcId="{DA6D2C18-A362-46B5-A1C3-1717D60FDA71}" destId="{D4AEA0FE-32DF-4D9D-AD00-3ECE6DCF999A}" srcOrd="3" destOrd="0" parTransId="{74C86E52-9A87-48D3-9EFF-EB325FE8E0E3}" sibTransId="{7ECD73B3-13A9-486C-9306-E2C517CFBB80}"/>
    <dgm:cxn modelId="{D3EA695A-5FD2-4142-AADB-E435102A457E}" srcId="{DA6D2C18-A362-46B5-A1C3-1717D60FDA71}" destId="{1D2E6C72-91CB-4039-976A-75FE1E0CC99C}" srcOrd="1" destOrd="0" parTransId="{99157537-DCF0-43CF-BB6B-C4504187617E}" sibTransId="{245215C9-5536-450A-8BA4-84615DB12FB3}"/>
    <dgm:cxn modelId="{B424649E-A2AF-4A48-9575-74247ADC3FE3}" type="presOf" srcId="{D4AEA0FE-32DF-4D9D-AD00-3ECE6DCF999A}" destId="{F0719EE6-8B05-438A-9CD6-5782AB1304C7}" srcOrd="0" destOrd="0" presId="urn:microsoft.com/office/officeart/2005/8/layout/vList2"/>
    <dgm:cxn modelId="{EA2FFACA-35B1-4909-ADA8-E55588A89F65}" type="presOf" srcId="{1D2E6C72-91CB-4039-976A-75FE1E0CC99C}" destId="{AE09B73D-2BCF-4447-8ABF-5911C2681949}" srcOrd="0" destOrd="0" presId="urn:microsoft.com/office/officeart/2005/8/layout/vList2"/>
    <dgm:cxn modelId="{193703D2-69C1-4900-9F4A-D4578CEA71E9}" srcId="{DA6D2C18-A362-46B5-A1C3-1717D60FDA71}" destId="{8B23E81A-A532-4E45-BB70-0A0EF509594A}" srcOrd="4" destOrd="0" parTransId="{8F2656FD-85DA-4229-900F-AB0B20189AD8}" sibTransId="{50CD10F4-170B-4412-B488-DFCECF0834FD}"/>
    <dgm:cxn modelId="{FF801DD5-E1E3-488C-B9B3-0773B0BD4DBC}" srcId="{DA6D2C18-A362-46B5-A1C3-1717D60FDA71}" destId="{C33720E3-EB32-4955-8517-E57638856AC7}" srcOrd="5" destOrd="0" parTransId="{F4696426-1931-4C8B-8265-9D4238EFF571}" sibTransId="{62BF71C1-55E9-4DB1-A0F5-02AE382F3DE4}"/>
    <dgm:cxn modelId="{9DF4245D-618D-49D0-8312-2C7A14760BA6}" type="presParOf" srcId="{091D646F-C32F-4D35-AEC2-5F291D7AB894}" destId="{12B2A678-351B-4BC8-B4B0-E0FC077B5435}" srcOrd="0" destOrd="0" presId="urn:microsoft.com/office/officeart/2005/8/layout/vList2"/>
    <dgm:cxn modelId="{B2E8CFED-79BB-4A98-88EE-84DA803437E3}" type="presParOf" srcId="{091D646F-C32F-4D35-AEC2-5F291D7AB894}" destId="{5ACC1447-F6A8-41DE-838F-13AEAD752946}" srcOrd="1" destOrd="0" presId="urn:microsoft.com/office/officeart/2005/8/layout/vList2"/>
    <dgm:cxn modelId="{06DC7574-AF92-4AE5-A1CD-4C7A3081299F}" type="presParOf" srcId="{091D646F-C32F-4D35-AEC2-5F291D7AB894}" destId="{AE09B73D-2BCF-4447-8ABF-5911C2681949}" srcOrd="2" destOrd="0" presId="urn:microsoft.com/office/officeart/2005/8/layout/vList2"/>
    <dgm:cxn modelId="{A68E75F7-E696-43F0-9A0D-97B4BC2862F9}" type="presParOf" srcId="{091D646F-C32F-4D35-AEC2-5F291D7AB894}" destId="{8F2D2320-86CA-4461-85DA-E5B9942EE0CB}" srcOrd="3" destOrd="0" presId="urn:microsoft.com/office/officeart/2005/8/layout/vList2"/>
    <dgm:cxn modelId="{4D68EDA7-1EB5-4662-A92F-B54FCC9EB8EE}" type="presParOf" srcId="{091D646F-C32F-4D35-AEC2-5F291D7AB894}" destId="{966739BF-0DD5-43BB-A571-3D17C190C966}" srcOrd="4" destOrd="0" presId="urn:microsoft.com/office/officeart/2005/8/layout/vList2"/>
    <dgm:cxn modelId="{F8988B23-4C75-44F1-A8F3-A8CD8120B9B0}" type="presParOf" srcId="{091D646F-C32F-4D35-AEC2-5F291D7AB894}" destId="{D19D6E99-622F-432F-BC65-E880888EB869}" srcOrd="5" destOrd="0" presId="urn:microsoft.com/office/officeart/2005/8/layout/vList2"/>
    <dgm:cxn modelId="{58638011-4987-46F3-A0CC-137E453A0B1C}" type="presParOf" srcId="{091D646F-C32F-4D35-AEC2-5F291D7AB894}" destId="{F0719EE6-8B05-438A-9CD6-5782AB1304C7}" srcOrd="6" destOrd="0" presId="urn:microsoft.com/office/officeart/2005/8/layout/vList2"/>
    <dgm:cxn modelId="{CBF45B56-FEBE-42C0-961E-986EF263DFAE}" type="presParOf" srcId="{091D646F-C32F-4D35-AEC2-5F291D7AB894}" destId="{0483F86A-D75F-4263-A0A9-CC6B0166A3ED}" srcOrd="7" destOrd="0" presId="urn:microsoft.com/office/officeart/2005/8/layout/vList2"/>
    <dgm:cxn modelId="{5922F534-CCFB-487E-B0D3-58E644FC39BC}" type="presParOf" srcId="{091D646F-C32F-4D35-AEC2-5F291D7AB894}" destId="{657B6308-9938-4A4E-941D-B0152E69BCE4}" srcOrd="8" destOrd="0" presId="urn:microsoft.com/office/officeart/2005/8/layout/vList2"/>
    <dgm:cxn modelId="{B1C78BB1-75A5-484F-BDE0-A7542E222A8D}" type="presParOf" srcId="{091D646F-C32F-4D35-AEC2-5F291D7AB894}" destId="{CE7221F6-360D-4D79-95C9-5DEE427C4C96}" srcOrd="9" destOrd="0" presId="urn:microsoft.com/office/officeart/2005/8/layout/vList2"/>
    <dgm:cxn modelId="{7005B22B-7207-4386-AED7-77665A8D2293}" type="presParOf" srcId="{091D646F-C32F-4D35-AEC2-5F291D7AB894}" destId="{3C09189D-5174-48CE-B0E0-BADA1C4BE5BD}"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2A678-351B-4BC8-B4B0-E0FC077B5435}">
      <dsp:nvSpPr>
        <dsp:cNvPr id="0" name=""/>
        <dsp:cNvSpPr/>
      </dsp:nvSpPr>
      <dsp:spPr>
        <a:xfrm>
          <a:off x="0" y="811090"/>
          <a:ext cx="5119991" cy="5466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altLang="zh-TW" sz="2100" kern="1200" dirty="0"/>
            <a:t>About 15 people</a:t>
          </a:r>
          <a:r>
            <a:rPr lang="zh-TW" sz="2100" kern="1200" dirty="0"/>
            <a:t>，</a:t>
          </a:r>
          <a:r>
            <a:rPr lang="en-US" altLang="zh-TW" sz="2100" kern="1200" dirty="0"/>
            <a:t>three people each group</a:t>
          </a:r>
          <a:endParaRPr lang="en-US" sz="2100" kern="1200" dirty="0"/>
        </a:p>
      </dsp:txBody>
      <dsp:txXfrm>
        <a:off x="26684" y="837774"/>
        <a:ext cx="5066623" cy="493247"/>
      </dsp:txXfrm>
    </dsp:sp>
    <dsp:sp modelId="{AE09B73D-2BCF-4447-8ABF-5911C2681949}">
      <dsp:nvSpPr>
        <dsp:cNvPr id="0" name=""/>
        <dsp:cNvSpPr/>
      </dsp:nvSpPr>
      <dsp:spPr>
        <a:xfrm>
          <a:off x="0" y="1418185"/>
          <a:ext cx="5119991" cy="540540"/>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Structure engineering</a:t>
          </a:r>
        </a:p>
      </dsp:txBody>
      <dsp:txXfrm>
        <a:off x="26387" y="1444572"/>
        <a:ext cx="5067217" cy="487766"/>
      </dsp:txXfrm>
    </dsp:sp>
    <dsp:sp modelId="{966739BF-0DD5-43BB-A571-3D17C190C966}">
      <dsp:nvSpPr>
        <dsp:cNvPr id="0" name=""/>
        <dsp:cNvSpPr/>
      </dsp:nvSpPr>
      <dsp:spPr>
        <a:xfrm>
          <a:off x="0" y="2019205"/>
          <a:ext cx="5119991" cy="540540"/>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Font typeface="Arial" panose="020B0604020202020204" pitchFamily="34" charset="0"/>
            <a:buNone/>
          </a:pPr>
          <a:r>
            <a:rPr lang="en" sz="2100" b="0" i="0" u="none" kern="1200" dirty="0"/>
            <a:t>Geotechnical engineering</a:t>
          </a:r>
          <a:endParaRPr lang="en-US" sz="2100" kern="1200" dirty="0"/>
        </a:p>
      </dsp:txBody>
      <dsp:txXfrm>
        <a:off x="26387" y="2045592"/>
        <a:ext cx="5067217" cy="487766"/>
      </dsp:txXfrm>
    </dsp:sp>
    <dsp:sp modelId="{F0719EE6-8B05-438A-9CD6-5782AB1304C7}">
      <dsp:nvSpPr>
        <dsp:cNvPr id="0" name=""/>
        <dsp:cNvSpPr/>
      </dsp:nvSpPr>
      <dsp:spPr>
        <a:xfrm>
          <a:off x="0" y="2620225"/>
          <a:ext cx="5119991" cy="540540"/>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Transportation</a:t>
          </a:r>
        </a:p>
      </dsp:txBody>
      <dsp:txXfrm>
        <a:off x="26387" y="2646612"/>
        <a:ext cx="5067217" cy="487766"/>
      </dsp:txXfrm>
    </dsp:sp>
    <dsp:sp modelId="{657B6308-9938-4A4E-941D-B0152E69BCE4}">
      <dsp:nvSpPr>
        <dsp:cNvPr id="0" name=""/>
        <dsp:cNvSpPr/>
      </dsp:nvSpPr>
      <dsp:spPr>
        <a:xfrm>
          <a:off x="0" y="3221245"/>
          <a:ext cx="5119991" cy="540540"/>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Hydraulic engineering</a:t>
          </a:r>
        </a:p>
      </dsp:txBody>
      <dsp:txXfrm>
        <a:off x="26387" y="3247632"/>
        <a:ext cx="5067217" cy="487766"/>
      </dsp:txXfrm>
    </dsp:sp>
    <dsp:sp modelId="{3C09189D-5174-48CE-B0E0-BADA1C4BE5BD}">
      <dsp:nvSpPr>
        <dsp:cNvPr id="0" name=""/>
        <dsp:cNvSpPr/>
      </dsp:nvSpPr>
      <dsp:spPr>
        <a:xfrm>
          <a:off x="0" y="3822265"/>
          <a:ext cx="5119991" cy="5405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CAE</a:t>
          </a:r>
        </a:p>
      </dsp:txBody>
      <dsp:txXfrm>
        <a:off x="26387" y="3848652"/>
        <a:ext cx="5067217" cy="4877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100E19-0D70-4713-8CAD-330CDFEE958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F343F9C1-ABCF-40FE-A429-0D9A440F0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2E6F0901-FCD9-494F-A373-C722A910D1AC}"/>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5" name="頁尾版面配置區 4">
            <a:extLst>
              <a:ext uri="{FF2B5EF4-FFF2-40B4-BE49-F238E27FC236}">
                <a16:creationId xmlns:a16="http://schemas.microsoft.com/office/drawing/2014/main" id="{3427E398-56E5-4178-BC24-8DF9F2E6C4E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353B7FE-ADB4-413A-A6DE-A792436146EA}"/>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343958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368F57-0C70-4687-9463-6750F77649D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C78F776F-20B6-4F09-9DAA-AA0E028584A5}"/>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9B627C7-E91A-44A2-969F-D86386C9E6B8}"/>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5" name="頁尾版面配置區 4">
            <a:extLst>
              <a:ext uri="{FF2B5EF4-FFF2-40B4-BE49-F238E27FC236}">
                <a16:creationId xmlns:a16="http://schemas.microsoft.com/office/drawing/2014/main" id="{A596E153-1335-47FA-A8AD-28842FC0893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A802C76-F22E-44F4-BEB9-310DF6AC372F}"/>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408666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FCC9A7B0-83CC-4278-B86E-E3C4996F60CE}"/>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6236BC41-5214-4190-B67F-456A5F1C3635}"/>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2151217-6A23-458E-8CCC-110AF5A090F7}"/>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5" name="頁尾版面配置區 4">
            <a:extLst>
              <a:ext uri="{FF2B5EF4-FFF2-40B4-BE49-F238E27FC236}">
                <a16:creationId xmlns:a16="http://schemas.microsoft.com/office/drawing/2014/main" id="{5CDB5396-719A-41B9-8EB2-3B694465AA3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9F3E1B8-157C-4C12-8F2F-ED5B646A5A61}"/>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173214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8AC61EE-BB10-48C8-9FED-E1DB0A8CEAC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C42CE83-669E-41CE-A111-EB11FD9A244D}"/>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7E039E7-BA68-43A3-8685-83BEC6CFC341}"/>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5" name="頁尾版面配置區 4">
            <a:extLst>
              <a:ext uri="{FF2B5EF4-FFF2-40B4-BE49-F238E27FC236}">
                <a16:creationId xmlns:a16="http://schemas.microsoft.com/office/drawing/2014/main" id="{588C1B95-0681-443B-A18A-DE974D343DB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86F3360-2031-47FE-A3A3-54D932BEF498}"/>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320877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7AF03F3-7FA0-4764-8592-AF7313F141ED}"/>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DDE1D611-7A2E-41EA-8C47-0406283E09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303B24C0-009E-4284-89DB-E761A31D3445}"/>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5" name="頁尾版面配置區 4">
            <a:extLst>
              <a:ext uri="{FF2B5EF4-FFF2-40B4-BE49-F238E27FC236}">
                <a16:creationId xmlns:a16="http://schemas.microsoft.com/office/drawing/2014/main" id="{4E89BF13-C7CD-4ABB-9AFD-2E458D5B9CC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C9283E5-FE2B-44A6-A692-325D6C2B5996}"/>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759133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EE9B79-65FA-4E24-B223-1AF1C3288371}"/>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4F14E80-86D8-455F-909C-8992C289116F}"/>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DBB1AD0-3525-402C-8838-994F86C853D1}"/>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27937C9E-A666-4317-B9EC-448E9B320D2D}"/>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6" name="頁尾版面配置區 5">
            <a:extLst>
              <a:ext uri="{FF2B5EF4-FFF2-40B4-BE49-F238E27FC236}">
                <a16:creationId xmlns:a16="http://schemas.microsoft.com/office/drawing/2014/main" id="{26C6BDBF-65C3-4427-A76C-B0C81F3D88D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1D7104B-3071-4934-A480-F90DDC04B415}"/>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284161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5D4F6C1-39DE-4E48-9407-737FCCD6777C}"/>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13962DDE-E96C-453B-8AC1-D085FFB21B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19F19BEE-194A-430F-87E3-374ACC5CA7DC}"/>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11CF8079-7AB2-4A9A-A350-5DE924645F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3EBB1B0F-D48D-4E86-83EA-C2C128FB9E95}"/>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F9E007AF-EFD8-4AC9-B1D8-4B6A3BD350F6}"/>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8" name="頁尾版面配置區 7">
            <a:extLst>
              <a:ext uri="{FF2B5EF4-FFF2-40B4-BE49-F238E27FC236}">
                <a16:creationId xmlns:a16="http://schemas.microsoft.com/office/drawing/2014/main" id="{936A811B-77C6-4145-8F18-5C90DFE202AC}"/>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A44BEF2F-F885-4A81-A76D-CBF8BECEC262}"/>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4238024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89DF530-6B0A-4072-BAB1-8461B4641875}"/>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20B5A2C-0476-4787-A88C-4733939D2A7C}"/>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4" name="頁尾版面配置區 3">
            <a:extLst>
              <a:ext uri="{FF2B5EF4-FFF2-40B4-BE49-F238E27FC236}">
                <a16:creationId xmlns:a16="http://schemas.microsoft.com/office/drawing/2014/main" id="{4F1BF8CC-4821-4EAA-9F96-2BD0215A9E0C}"/>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B4165F40-AA63-446C-AA52-30907023540A}"/>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66997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CFCF45E4-0870-43F6-A6CF-D9B8B3F15E9E}"/>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3" name="頁尾版面配置區 2">
            <a:extLst>
              <a:ext uri="{FF2B5EF4-FFF2-40B4-BE49-F238E27FC236}">
                <a16:creationId xmlns:a16="http://schemas.microsoft.com/office/drawing/2014/main" id="{17127ED3-137B-4F4E-9A19-4100AC19627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7C0E05B6-8F54-4454-8EBC-CD4B3AEBB8CB}"/>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220523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27B960-ACDD-48E3-A8F3-B92E42DC1CEC}"/>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A37C7765-F1A1-4741-910C-1172788B86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7ED26BFB-7C37-4637-8519-67C0EB7BA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47026963-F99E-438A-B3AF-3A825362066B}"/>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6" name="頁尾版面配置區 5">
            <a:extLst>
              <a:ext uri="{FF2B5EF4-FFF2-40B4-BE49-F238E27FC236}">
                <a16:creationId xmlns:a16="http://schemas.microsoft.com/office/drawing/2014/main" id="{446C692F-6C23-477D-8AAB-ECF688B1DD06}"/>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BA5F4AB1-ABEC-45B5-A3E9-28242316A97D}"/>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286203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5F50C1-3EDA-4A2E-9A44-BDFB66FEE8E8}"/>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A1962C4B-9311-4785-BF6B-A70AA902E0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9D5974BC-A8FC-4C5C-9989-5DD3BEB882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4615DC4C-018F-4D9F-83DD-AC4CE0562E2B}"/>
              </a:ext>
            </a:extLst>
          </p:cNvPr>
          <p:cNvSpPr>
            <a:spLocks noGrp="1"/>
          </p:cNvSpPr>
          <p:nvPr>
            <p:ph type="dt" sz="half" idx="10"/>
          </p:nvPr>
        </p:nvSpPr>
        <p:spPr/>
        <p:txBody>
          <a:bodyPr/>
          <a:lstStyle/>
          <a:p>
            <a:fld id="{AA5E5FBD-83FE-4870-9850-9694134C1E28}" type="datetimeFigureOut">
              <a:rPr lang="zh-TW" altLang="en-US" smtClean="0"/>
              <a:t>2021/5/18</a:t>
            </a:fld>
            <a:endParaRPr lang="zh-TW" altLang="en-US"/>
          </a:p>
        </p:txBody>
      </p:sp>
      <p:sp>
        <p:nvSpPr>
          <p:cNvPr id="6" name="頁尾版面配置區 5">
            <a:extLst>
              <a:ext uri="{FF2B5EF4-FFF2-40B4-BE49-F238E27FC236}">
                <a16:creationId xmlns:a16="http://schemas.microsoft.com/office/drawing/2014/main" id="{C58F4D91-B2B5-4237-8311-C5865146C79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BCF4D2E-3DE4-42B4-88BC-D3765A0C9999}"/>
              </a:ext>
            </a:extLst>
          </p:cNvPr>
          <p:cNvSpPr>
            <a:spLocks noGrp="1"/>
          </p:cNvSpPr>
          <p:nvPr>
            <p:ph type="sldNum" sz="quarter" idx="12"/>
          </p:nvPr>
        </p:nvSpPr>
        <p:spPr/>
        <p:txBody>
          <a:body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196735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65C87F46-B692-439D-B3EB-5F560BE2B7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284C8FC6-371C-4CBB-B540-B1C26DF223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DDB4873-FE2B-486C-933A-4D699F39CC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E5FBD-83FE-4870-9850-9694134C1E28}" type="datetimeFigureOut">
              <a:rPr lang="zh-TW" altLang="en-US" smtClean="0"/>
              <a:t>2021/5/18</a:t>
            </a:fld>
            <a:endParaRPr lang="zh-TW" altLang="en-US"/>
          </a:p>
        </p:txBody>
      </p:sp>
      <p:sp>
        <p:nvSpPr>
          <p:cNvPr id="5" name="頁尾版面配置區 4">
            <a:extLst>
              <a:ext uri="{FF2B5EF4-FFF2-40B4-BE49-F238E27FC236}">
                <a16:creationId xmlns:a16="http://schemas.microsoft.com/office/drawing/2014/main" id="{9C07B23B-AE49-43C0-82AF-FD91BBEA2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C947F616-38EF-47B4-A245-96A5A2087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2B157-26BD-4C6C-B514-41C382256E0F}" type="slidenum">
              <a:rPr lang="zh-TW" altLang="en-US" smtClean="0"/>
              <a:t>‹#›</a:t>
            </a:fld>
            <a:endParaRPr lang="zh-TW" altLang="en-US"/>
          </a:p>
        </p:txBody>
      </p:sp>
    </p:spTree>
    <p:extLst>
      <p:ext uri="{BB962C8B-B14F-4D97-AF65-F5344CB8AC3E}">
        <p14:creationId xmlns:p14="http://schemas.microsoft.com/office/powerpoint/2010/main" val="1458843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E58C9B21-D65D-449E-B60F-DFFBB7126191}"/>
              </a:ext>
            </a:extLst>
          </p:cNvPr>
          <p:cNvSpPr>
            <a:spLocks noGrp="1"/>
          </p:cNvSpPr>
          <p:nvPr>
            <p:ph type="ctrTitle"/>
          </p:nvPr>
        </p:nvSpPr>
        <p:spPr>
          <a:xfrm>
            <a:off x="3045368" y="2043663"/>
            <a:ext cx="6105194" cy="2031055"/>
          </a:xfrm>
        </p:spPr>
        <p:txBody>
          <a:bodyPr>
            <a:normAutofit/>
          </a:bodyPr>
          <a:lstStyle/>
          <a:p>
            <a:r>
              <a:rPr lang="en-US" altLang="zh-TW" dirty="0">
                <a:solidFill>
                  <a:srgbClr val="FFFFFF"/>
                </a:solidFill>
              </a:rPr>
              <a:t>TSA</a:t>
            </a:r>
            <a:r>
              <a:rPr lang="zh-TW" altLang="en-US" dirty="0">
                <a:solidFill>
                  <a:srgbClr val="FFFFFF"/>
                </a:solidFill>
              </a:rPr>
              <a:t> </a:t>
            </a:r>
            <a:r>
              <a:rPr lang="en-US" altLang="zh-TW" dirty="0">
                <a:solidFill>
                  <a:srgbClr val="FFFFFF"/>
                </a:solidFill>
              </a:rPr>
              <a:t>2021</a:t>
            </a:r>
            <a:endParaRPr lang="zh-TW" altLang="en-US" dirty="0">
              <a:solidFill>
                <a:srgbClr val="FFFFFF"/>
              </a:solidFill>
            </a:endParaRPr>
          </a:p>
        </p:txBody>
      </p:sp>
    </p:spTree>
    <p:extLst>
      <p:ext uri="{BB962C8B-B14F-4D97-AF65-F5344CB8AC3E}">
        <p14:creationId xmlns:p14="http://schemas.microsoft.com/office/powerpoint/2010/main" val="110936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14E196F8-93D0-45C4-BBBD-9EEE10F660E7}"/>
              </a:ext>
            </a:extLst>
          </p:cNvPr>
          <p:cNvSpPr>
            <a:spLocks noGrp="1"/>
          </p:cNvSpPr>
          <p:nvPr>
            <p:ph type="title"/>
          </p:nvPr>
        </p:nvSpPr>
        <p:spPr>
          <a:xfrm>
            <a:off x="1179226" y="826680"/>
            <a:ext cx="9833548" cy="1325563"/>
          </a:xfrm>
        </p:spPr>
        <p:txBody>
          <a:bodyPr>
            <a:normAutofit/>
          </a:bodyPr>
          <a:lstStyle/>
          <a:p>
            <a:pPr algn="ctr"/>
            <a:r>
              <a:rPr lang="en-US" altLang="zh-TW" sz="4000">
                <a:solidFill>
                  <a:srgbClr val="FFFFFF"/>
                </a:solidFill>
              </a:rPr>
              <a:t>Outline</a:t>
            </a:r>
            <a:endParaRPr lang="zh-TW" altLang="en-US" sz="4000">
              <a:solidFill>
                <a:srgbClr val="FFFFFF"/>
              </a:solidFill>
            </a:endParaRPr>
          </a:p>
        </p:txBody>
      </p:sp>
      <p:sp>
        <p:nvSpPr>
          <p:cNvPr id="3" name="內容版面配置區 2">
            <a:extLst>
              <a:ext uri="{FF2B5EF4-FFF2-40B4-BE49-F238E27FC236}">
                <a16:creationId xmlns:a16="http://schemas.microsoft.com/office/drawing/2014/main" id="{AF8BDC95-BBBC-4924-8EDD-5E7FCEF60120}"/>
              </a:ext>
            </a:extLst>
          </p:cNvPr>
          <p:cNvSpPr>
            <a:spLocks noGrp="1"/>
          </p:cNvSpPr>
          <p:nvPr>
            <p:ph idx="1"/>
          </p:nvPr>
        </p:nvSpPr>
        <p:spPr>
          <a:xfrm>
            <a:off x="1179226" y="3092970"/>
            <a:ext cx="9833548" cy="2693976"/>
          </a:xfrm>
        </p:spPr>
        <p:txBody>
          <a:bodyPr>
            <a:normAutofit/>
          </a:bodyPr>
          <a:lstStyle/>
          <a:p>
            <a:r>
              <a:rPr lang="en-US" altLang="zh-TW" sz="3200" dirty="0">
                <a:solidFill>
                  <a:srgbClr val="000000"/>
                </a:solidFill>
              </a:rPr>
              <a:t>TSA introduction</a:t>
            </a:r>
          </a:p>
          <a:p>
            <a:r>
              <a:rPr lang="en-US" altLang="zh-TW" sz="3200" dirty="0">
                <a:solidFill>
                  <a:srgbClr val="000000"/>
                </a:solidFill>
              </a:rPr>
              <a:t>Time</a:t>
            </a:r>
          </a:p>
          <a:p>
            <a:r>
              <a:rPr lang="en" altLang="zh-TW" sz="3200" dirty="0"/>
              <a:t>Schedule</a:t>
            </a:r>
          </a:p>
          <a:p>
            <a:r>
              <a:rPr lang="en" altLang="zh-TW" sz="3200" dirty="0"/>
              <a:t>Department</a:t>
            </a:r>
          </a:p>
          <a:p>
            <a:endParaRPr lang="en-US" altLang="zh-TW" sz="3200" dirty="0">
              <a:solidFill>
                <a:srgbClr val="000000"/>
              </a:solidFill>
            </a:endParaRPr>
          </a:p>
        </p:txBody>
      </p:sp>
    </p:spTree>
    <p:extLst>
      <p:ext uri="{BB962C8B-B14F-4D97-AF65-F5344CB8AC3E}">
        <p14:creationId xmlns:p14="http://schemas.microsoft.com/office/powerpoint/2010/main" val="368290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7DEE3498-AE53-41E1-8647-DBE4957618F4}"/>
              </a:ext>
            </a:extLst>
          </p:cNvPr>
          <p:cNvSpPr>
            <a:spLocks noGrp="1"/>
          </p:cNvSpPr>
          <p:nvPr>
            <p:ph type="title"/>
          </p:nvPr>
        </p:nvSpPr>
        <p:spPr>
          <a:xfrm>
            <a:off x="1179226" y="826680"/>
            <a:ext cx="9833548" cy="1325563"/>
          </a:xfrm>
        </p:spPr>
        <p:txBody>
          <a:bodyPr>
            <a:normAutofit/>
          </a:bodyPr>
          <a:lstStyle/>
          <a:p>
            <a:pPr algn="ctr"/>
            <a:r>
              <a:rPr lang="en-US" altLang="zh-TW" sz="4000" dirty="0">
                <a:solidFill>
                  <a:srgbClr val="FFFFFF"/>
                </a:solidFill>
              </a:rPr>
              <a:t>What is TSA about</a:t>
            </a:r>
            <a:endParaRPr lang="zh-TW" altLang="en-US" sz="4000" dirty="0">
              <a:solidFill>
                <a:srgbClr val="FFFFFF"/>
              </a:solidFill>
            </a:endParaRPr>
          </a:p>
        </p:txBody>
      </p:sp>
      <p:sp>
        <p:nvSpPr>
          <p:cNvPr id="3" name="內容版面配置區 2">
            <a:extLst>
              <a:ext uri="{FF2B5EF4-FFF2-40B4-BE49-F238E27FC236}">
                <a16:creationId xmlns:a16="http://schemas.microsoft.com/office/drawing/2014/main" id="{B1B20B33-5454-4D27-B37C-A61693B587F8}"/>
              </a:ext>
            </a:extLst>
          </p:cNvPr>
          <p:cNvSpPr>
            <a:spLocks noGrp="1"/>
          </p:cNvSpPr>
          <p:nvPr>
            <p:ph idx="1"/>
          </p:nvPr>
        </p:nvSpPr>
        <p:spPr>
          <a:xfrm>
            <a:off x="1179226" y="3092970"/>
            <a:ext cx="9833548" cy="3267190"/>
          </a:xfrm>
        </p:spPr>
        <p:txBody>
          <a:bodyPr>
            <a:normAutofit fontScale="85000" lnSpcReduction="20000"/>
          </a:bodyPr>
          <a:lstStyle/>
          <a:p>
            <a:r>
              <a:rPr lang="en-US" altLang="zh-TW" sz="2400" dirty="0">
                <a:solidFill>
                  <a:srgbClr val="000000"/>
                </a:solidFill>
              </a:rPr>
              <a:t>TSA(Trilateral Student Activity)</a:t>
            </a:r>
            <a:r>
              <a:rPr lang="zh-TW" altLang="en-US" sz="2400" dirty="0">
                <a:solidFill>
                  <a:srgbClr val="000000"/>
                </a:solidFill>
              </a:rPr>
              <a:t> </a:t>
            </a:r>
            <a:r>
              <a:rPr lang="en-US" altLang="zh-TW" sz="2400" dirty="0">
                <a:solidFill>
                  <a:srgbClr val="000000"/>
                </a:solidFill>
              </a:rPr>
              <a:t>origins in 1993</a:t>
            </a:r>
            <a:r>
              <a:rPr lang="zh-TW" altLang="en-US" sz="2400" dirty="0">
                <a:solidFill>
                  <a:srgbClr val="000000"/>
                </a:solidFill>
              </a:rPr>
              <a:t>，</a:t>
            </a:r>
            <a:r>
              <a:rPr lang="en-US" altLang="zh-TW" sz="2400" dirty="0">
                <a:solidFill>
                  <a:srgbClr val="000000"/>
                </a:solidFill>
              </a:rPr>
              <a:t>it’s an international exchanges activity held by University of Tokyo, Seoul National University and National Taiwan University every summer, the main purpose of the activity is culture and academic exchange. Not only can evolve professional ability in TSA, but also it’s a valuable chance to interact with Japanese and Korean students.</a:t>
            </a:r>
          </a:p>
          <a:p>
            <a:endParaRPr lang="en-US" altLang="zh-TW" sz="2400" dirty="0">
              <a:solidFill>
                <a:srgbClr val="000000"/>
              </a:solidFill>
            </a:endParaRPr>
          </a:p>
          <a:p>
            <a:r>
              <a:rPr lang="en-US" altLang="zh-TW" sz="2400" dirty="0">
                <a:solidFill>
                  <a:srgbClr val="000000"/>
                </a:solidFill>
              </a:rPr>
              <a:t>Considering the virus problem, TSA  this year will be held online. There will be a main topic and host country every year. The host country this year is Korea and  the main topic is </a:t>
            </a:r>
            <a:r>
              <a:rPr lang="en-US" altLang="zh-TW" sz="2400" dirty="0" err="1">
                <a:solidFill>
                  <a:srgbClr val="000000"/>
                </a:solidFill>
              </a:rPr>
              <a:t>untact</a:t>
            </a:r>
            <a:r>
              <a:rPr lang="en-US" altLang="zh-TW" sz="2400" dirty="0">
                <a:solidFill>
                  <a:srgbClr val="000000"/>
                </a:solidFill>
              </a:rPr>
              <a:t>.</a:t>
            </a:r>
          </a:p>
          <a:p>
            <a:endParaRPr lang="en-US" altLang="zh-TW" sz="2400" dirty="0">
              <a:solidFill>
                <a:srgbClr val="000000"/>
              </a:solidFill>
            </a:endParaRPr>
          </a:p>
          <a:p>
            <a:r>
              <a:rPr lang="en-US" altLang="zh-TW" sz="2400" dirty="0">
                <a:solidFill>
                  <a:srgbClr val="000000"/>
                </a:solidFill>
              </a:rPr>
              <a:t>Improving English conversation ability, Simulating international seminar and improving presentation skill </a:t>
            </a:r>
            <a:r>
              <a:rPr lang="zh-TW" altLang="en-US" sz="2400" dirty="0">
                <a:solidFill>
                  <a:srgbClr val="000000"/>
                </a:solidFill>
              </a:rPr>
              <a:t>！</a:t>
            </a:r>
          </a:p>
        </p:txBody>
      </p:sp>
    </p:spTree>
    <p:extLst>
      <p:ext uri="{BB962C8B-B14F-4D97-AF65-F5344CB8AC3E}">
        <p14:creationId xmlns:p14="http://schemas.microsoft.com/office/powerpoint/2010/main" val="2960122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B11D94C2-2E9F-4C76-A9CF-14881294B1E5}"/>
              </a:ext>
            </a:extLst>
          </p:cNvPr>
          <p:cNvSpPr>
            <a:spLocks noGrp="1"/>
          </p:cNvSpPr>
          <p:nvPr>
            <p:ph type="title"/>
          </p:nvPr>
        </p:nvSpPr>
        <p:spPr>
          <a:xfrm>
            <a:off x="1179226" y="826680"/>
            <a:ext cx="9833548" cy="1325563"/>
          </a:xfrm>
        </p:spPr>
        <p:txBody>
          <a:bodyPr>
            <a:normAutofit/>
          </a:bodyPr>
          <a:lstStyle/>
          <a:p>
            <a:pPr algn="ctr"/>
            <a:r>
              <a:rPr lang="en-US" altLang="zh-TW" sz="4000" dirty="0">
                <a:solidFill>
                  <a:srgbClr val="FFFFFF"/>
                </a:solidFill>
              </a:rPr>
              <a:t>Time</a:t>
            </a:r>
            <a:endParaRPr lang="zh-TW" altLang="en-US" sz="4000" dirty="0">
              <a:solidFill>
                <a:srgbClr val="FFFFFF"/>
              </a:solidFill>
            </a:endParaRPr>
          </a:p>
        </p:txBody>
      </p:sp>
      <p:sp>
        <p:nvSpPr>
          <p:cNvPr id="3" name="內容版面配置區 2">
            <a:extLst>
              <a:ext uri="{FF2B5EF4-FFF2-40B4-BE49-F238E27FC236}">
                <a16:creationId xmlns:a16="http://schemas.microsoft.com/office/drawing/2014/main" id="{3CAA46A8-4257-4A75-9247-07E74EEF05F8}"/>
              </a:ext>
            </a:extLst>
          </p:cNvPr>
          <p:cNvSpPr>
            <a:spLocks noGrp="1"/>
          </p:cNvSpPr>
          <p:nvPr>
            <p:ph idx="1"/>
          </p:nvPr>
        </p:nvSpPr>
        <p:spPr>
          <a:xfrm>
            <a:off x="1179226" y="3092970"/>
            <a:ext cx="9833548" cy="3460230"/>
          </a:xfrm>
        </p:spPr>
        <p:txBody>
          <a:bodyPr>
            <a:normAutofit/>
          </a:bodyPr>
          <a:lstStyle/>
          <a:p>
            <a:r>
              <a:rPr lang="en-US" altLang="zh-TW" sz="2400" dirty="0">
                <a:solidFill>
                  <a:srgbClr val="000000"/>
                </a:solidFill>
              </a:rPr>
              <a:t>Activity duration</a:t>
            </a:r>
            <a:r>
              <a:rPr lang="zh-TW" altLang="en-US" sz="2400" dirty="0">
                <a:solidFill>
                  <a:srgbClr val="000000"/>
                </a:solidFill>
              </a:rPr>
              <a:t>：</a:t>
            </a:r>
            <a:r>
              <a:rPr lang="en-US" altLang="zh-TW" sz="2400" dirty="0">
                <a:solidFill>
                  <a:srgbClr val="000000"/>
                </a:solidFill>
              </a:rPr>
              <a:t>8/9~8/12, 2021</a:t>
            </a:r>
          </a:p>
          <a:p>
            <a:endParaRPr lang="en-US" altLang="zh-TW" sz="2400" dirty="0">
              <a:solidFill>
                <a:srgbClr val="000000"/>
              </a:solidFill>
            </a:endParaRPr>
          </a:p>
        </p:txBody>
      </p:sp>
    </p:spTree>
    <p:extLst>
      <p:ext uri="{BB962C8B-B14F-4D97-AF65-F5344CB8AC3E}">
        <p14:creationId xmlns:p14="http://schemas.microsoft.com/office/powerpoint/2010/main" val="899087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CAFB3E-E6E2-4587-A5FC-061F9AED9A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9126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5975841F-9161-4650-BCE5-20FFE7E2961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9933" t="3964" b="3964"/>
          <a:stretch/>
        </p:blipFill>
        <p:spPr>
          <a:xfrm>
            <a:off x="575867" y="1"/>
            <a:ext cx="6629806"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標題 1">
            <a:extLst>
              <a:ext uri="{FF2B5EF4-FFF2-40B4-BE49-F238E27FC236}">
                <a16:creationId xmlns:a16="http://schemas.microsoft.com/office/drawing/2014/main" id="{DCD29CF8-5E36-4C83-9930-92C59E18551C}"/>
              </a:ext>
            </a:extLst>
          </p:cNvPr>
          <p:cNvSpPr>
            <a:spLocks noGrp="1"/>
          </p:cNvSpPr>
          <p:nvPr>
            <p:ph type="title"/>
          </p:nvPr>
        </p:nvSpPr>
        <p:spPr>
          <a:xfrm>
            <a:off x="726057" y="3121701"/>
            <a:ext cx="3658053" cy="1786515"/>
          </a:xfrm>
        </p:spPr>
        <p:txBody>
          <a:bodyPr vert="horz" lIns="91440" tIns="45720" rIns="91440" bIns="45720" rtlCol="0" anchor="t">
            <a:normAutofit/>
          </a:bodyPr>
          <a:lstStyle/>
          <a:p>
            <a:r>
              <a:rPr lang="en-US" altLang="zh-TW" dirty="0">
                <a:solidFill>
                  <a:srgbClr val="FFFFFF"/>
                </a:solidFill>
              </a:rPr>
              <a:t>Schedule</a:t>
            </a:r>
            <a:endParaRPr lang="zh-TW" altLang="en-US" kern="1200" dirty="0">
              <a:solidFill>
                <a:srgbClr val="FFFFFF"/>
              </a:solidFill>
              <a:latin typeface="+mj-lt"/>
              <a:ea typeface="+mj-ea"/>
              <a:cs typeface="+mj-cs"/>
            </a:endParaRPr>
          </a:p>
        </p:txBody>
      </p:sp>
      <p:sp>
        <p:nvSpPr>
          <p:cNvPr id="14" name="Rectangle 13">
            <a:extLst>
              <a:ext uri="{FF2B5EF4-FFF2-40B4-BE49-F238E27FC236}">
                <a16:creationId xmlns:a16="http://schemas.microsoft.com/office/drawing/2014/main" id="{640086A0-762B-44EE-AA70-A7268A72A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1262" y="0"/>
            <a:ext cx="5900738"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圖片 4">
            <a:extLst>
              <a:ext uri="{FF2B5EF4-FFF2-40B4-BE49-F238E27FC236}">
                <a16:creationId xmlns:a16="http://schemas.microsoft.com/office/drawing/2014/main" id="{C7D8931F-1239-4B80-8971-36F5C6DB6245}"/>
              </a:ext>
            </a:extLst>
          </p:cNvPr>
          <p:cNvPicPr>
            <a:picLocks noChangeAspect="1"/>
          </p:cNvPicPr>
          <p:nvPr/>
        </p:nvPicPr>
        <p:blipFill>
          <a:blip r:embed="rId3"/>
          <a:stretch>
            <a:fillRect/>
          </a:stretch>
        </p:blipFill>
        <p:spPr>
          <a:xfrm>
            <a:off x="6291262" y="417599"/>
            <a:ext cx="4967359" cy="6022802"/>
          </a:xfrm>
          <a:custGeom>
            <a:avLst/>
            <a:gdLst/>
            <a:ahLst/>
            <a:cxnLst/>
            <a:rect l="l" t="t" r="r" b="b"/>
            <a:pathLst>
              <a:path w="5017317" h="5380277">
                <a:moveTo>
                  <a:pt x="0" y="0"/>
                </a:moveTo>
                <a:lnTo>
                  <a:pt x="5017317" y="0"/>
                </a:lnTo>
                <a:lnTo>
                  <a:pt x="5017317" y="5380277"/>
                </a:lnTo>
                <a:lnTo>
                  <a:pt x="0" y="5380277"/>
                </a:lnTo>
                <a:close/>
              </a:path>
            </a:pathLst>
          </a:custGeom>
        </p:spPr>
      </p:pic>
    </p:spTree>
    <p:extLst>
      <p:ext uri="{BB962C8B-B14F-4D97-AF65-F5344CB8AC3E}">
        <p14:creationId xmlns:p14="http://schemas.microsoft.com/office/powerpoint/2010/main" val="3745218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標題 1">
            <a:extLst>
              <a:ext uri="{FF2B5EF4-FFF2-40B4-BE49-F238E27FC236}">
                <a16:creationId xmlns:a16="http://schemas.microsoft.com/office/drawing/2014/main" id="{A0C73E52-1BCF-4FA5-BA86-76EF14BD102C}"/>
              </a:ext>
            </a:extLst>
          </p:cNvPr>
          <p:cNvSpPr>
            <a:spLocks noGrp="1"/>
          </p:cNvSpPr>
          <p:nvPr>
            <p:ph type="title"/>
          </p:nvPr>
        </p:nvSpPr>
        <p:spPr>
          <a:xfrm>
            <a:off x="640080" y="1243013"/>
            <a:ext cx="3855720" cy="4371974"/>
          </a:xfrm>
        </p:spPr>
        <p:txBody>
          <a:bodyPr>
            <a:normAutofit/>
          </a:bodyPr>
          <a:lstStyle/>
          <a:p>
            <a:r>
              <a:rPr lang="en-US" altLang="zh-TW" dirty="0">
                <a:solidFill>
                  <a:srgbClr val="3F3F3F"/>
                </a:solidFill>
              </a:rPr>
              <a:t>Activity content</a:t>
            </a:r>
            <a:endParaRPr lang="zh-TW" altLang="en-US" dirty="0">
              <a:solidFill>
                <a:srgbClr val="3F3F3F"/>
              </a:solidFill>
            </a:endParaRPr>
          </a:p>
        </p:txBody>
      </p:sp>
      <p:sp>
        <p:nvSpPr>
          <p:cNvPr id="3" name="內容版面配置區 2">
            <a:extLst>
              <a:ext uri="{FF2B5EF4-FFF2-40B4-BE49-F238E27FC236}">
                <a16:creationId xmlns:a16="http://schemas.microsoft.com/office/drawing/2014/main" id="{3416F9C1-C547-448C-8CA5-051FAE227EF1}"/>
              </a:ext>
            </a:extLst>
          </p:cNvPr>
          <p:cNvSpPr>
            <a:spLocks noGrp="1"/>
          </p:cNvSpPr>
          <p:nvPr>
            <p:ph idx="1"/>
          </p:nvPr>
        </p:nvSpPr>
        <p:spPr>
          <a:xfrm>
            <a:off x="6736854" y="673063"/>
            <a:ext cx="5246370" cy="4792027"/>
          </a:xfrm>
        </p:spPr>
        <p:txBody>
          <a:bodyPr anchor="ctr">
            <a:normAutofit fontScale="92500" lnSpcReduction="10000"/>
          </a:bodyPr>
          <a:lstStyle/>
          <a:p>
            <a:r>
              <a:rPr lang="en-US" altLang="zh-TW" sz="2400" dirty="0">
                <a:solidFill>
                  <a:srgbClr val="FFFFFF"/>
                </a:solidFill>
              </a:rPr>
              <a:t>Group trip : Each department will go engineering tour and share what we learn to the other two countries.</a:t>
            </a:r>
          </a:p>
          <a:p>
            <a:endParaRPr lang="en-US" altLang="zh-TW" sz="2400" dirty="0">
              <a:solidFill>
                <a:srgbClr val="FFFFFF"/>
              </a:solidFill>
            </a:endParaRPr>
          </a:p>
          <a:p>
            <a:r>
              <a:rPr lang="en-US" altLang="zh-TW" sz="2400" dirty="0">
                <a:solidFill>
                  <a:srgbClr val="FFFFFF"/>
                </a:solidFill>
              </a:rPr>
              <a:t>Mentoring session : We will invite seniors that have TSA experience sharing how do they do recently, have a better knowledge the condition of civil engineering aboard.</a:t>
            </a:r>
          </a:p>
          <a:p>
            <a:endParaRPr lang="en-US" altLang="zh-TW" sz="2400" dirty="0">
              <a:solidFill>
                <a:srgbClr val="FFFFFF"/>
              </a:solidFill>
            </a:endParaRPr>
          </a:p>
          <a:p>
            <a:r>
              <a:rPr lang="en-US" altLang="zh-TW" sz="2400" dirty="0">
                <a:solidFill>
                  <a:srgbClr val="FFFFFF"/>
                </a:solidFill>
              </a:rPr>
              <a:t>Final presentation : Before TSA begin, each department will prepare their own presentation fitting the main topic, and merge the presentation with the other countries. At the end of the activity we will have a final presentation in English.</a:t>
            </a:r>
          </a:p>
        </p:txBody>
      </p:sp>
    </p:spTree>
    <p:extLst>
      <p:ext uri="{BB962C8B-B14F-4D97-AF65-F5344CB8AC3E}">
        <p14:creationId xmlns:p14="http://schemas.microsoft.com/office/powerpoint/2010/main" val="321850181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57D4A72-F4F1-498A-B083-59E8C50B78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C7FF3303-6FC3-4637-A201-B4CCC1C992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220636" cy="6858000"/>
          </a:xfrm>
          <a:prstGeom prst="rect">
            <a:avLst/>
          </a:prstGeom>
        </p:spPr>
      </p:pic>
      <p:sp>
        <p:nvSpPr>
          <p:cNvPr id="2" name="標題 1">
            <a:extLst>
              <a:ext uri="{FF2B5EF4-FFF2-40B4-BE49-F238E27FC236}">
                <a16:creationId xmlns:a16="http://schemas.microsoft.com/office/drawing/2014/main" id="{580AB8A3-744C-4FB8-A151-E880E3BF4B62}"/>
              </a:ext>
            </a:extLst>
          </p:cNvPr>
          <p:cNvSpPr>
            <a:spLocks noGrp="1"/>
          </p:cNvSpPr>
          <p:nvPr>
            <p:ph type="title"/>
          </p:nvPr>
        </p:nvSpPr>
        <p:spPr>
          <a:xfrm>
            <a:off x="640079" y="2023236"/>
            <a:ext cx="3659777" cy="2820908"/>
          </a:xfrm>
        </p:spPr>
        <p:txBody>
          <a:bodyPr>
            <a:normAutofit/>
          </a:bodyPr>
          <a:lstStyle/>
          <a:p>
            <a:r>
              <a:rPr lang="en-US" altLang="zh-TW" sz="4000" dirty="0">
                <a:solidFill>
                  <a:srgbClr val="FFFFFF"/>
                </a:solidFill>
              </a:rPr>
              <a:t>Department</a:t>
            </a:r>
            <a:endParaRPr lang="zh-TW" altLang="en-US" sz="4000" dirty="0">
              <a:solidFill>
                <a:srgbClr val="FFFFFF"/>
              </a:solidFill>
            </a:endParaRPr>
          </a:p>
        </p:txBody>
      </p:sp>
      <p:graphicFrame>
        <p:nvGraphicFramePr>
          <p:cNvPr id="16" name="內容版面配置區 2">
            <a:extLst>
              <a:ext uri="{FF2B5EF4-FFF2-40B4-BE49-F238E27FC236}">
                <a16:creationId xmlns:a16="http://schemas.microsoft.com/office/drawing/2014/main" id="{CB3EDB30-E00D-4055-988F-DC03E76D9647}"/>
              </a:ext>
            </a:extLst>
          </p:cNvPr>
          <p:cNvGraphicFramePr>
            <a:graphicFrameLocks noGrp="1"/>
          </p:cNvGraphicFramePr>
          <p:nvPr>
            <p:ph idx="1"/>
            <p:extLst>
              <p:ext uri="{D42A27DB-BD31-4B8C-83A1-F6EECF244321}">
                <p14:modId xmlns:p14="http://schemas.microsoft.com/office/powerpoint/2010/main" val="2234834518"/>
              </p:ext>
            </p:extLst>
          </p:nvPr>
        </p:nvGraphicFramePr>
        <p:xfrm>
          <a:off x="6096000" y="739302"/>
          <a:ext cx="5119991" cy="51738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2526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8A9C4140-B01A-4A41-8012-73F8F002BEF8}"/>
              </a:ext>
            </a:extLst>
          </p:cNvPr>
          <p:cNvSpPr>
            <a:spLocks noGrp="1"/>
          </p:cNvSpPr>
          <p:nvPr>
            <p:ph type="title"/>
          </p:nvPr>
        </p:nvSpPr>
        <p:spPr>
          <a:xfrm>
            <a:off x="85603" y="2048951"/>
            <a:ext cx="4885232" cy="2760098"/>
          </a:xfrm>
        </p:spPr>
        <p:txBody>
          <a:bodyPr>
            <a:normAutofit/>
          </a:bodyPr>
          <a:lstStyle/>
          <a:p>
            <a:r>
              <a:rPr lang="en-US" altLang="zh-TW" dirty="0">
                <a:solidFill>
                  <a:srgbClr val="FFFFFF"/>
                </a:solidFill>
              </a:rPr>
              <a:t>Responsible person</a:t>
            </a:r>
            <a:endParaRPr lang="zh-TW" altLang="en-US" dirty="0">
              <a:solidFill>
                <a:srgbClr val="FFFFFF"/>
              </a:solidFill>
            </a:endParaRPr>
          </a:p>
        </p:txBody>
      </p:sp>
      <p:sp>
        <p:nvSpPr>
          <p:cNvPr id="3" name="內容版面配置區 2">
            <a:extLst>
              <a:ext uri="{FF2B5EF4-FFF2-40B4-BE49-F238E27FC236}">
                <a16:creationId xmlns:a16="http://schemas.microsoft.com/office/drawing/2014/main" id="{48716A45-31EF-4310-9184-E8B1986650A5}"/>
              </a:ext>
            </a:extLst>
          </p:cNvPr>
          <p:cNvSpPr>
            <a:spLocks noGrp="1"/>
          </p:cNvSpPr>
          <p:nvPr>
            <p:ph idx="1"/>
          </p:nvPr>
        </p:nvSpPr>
        <p:spPr>
          <a:xfrm>
            <a:off x="6090574" y="801866"/>
            <a:ext cx="5747988" cy="5230634"/>
          </a:xfrm>
        </p:spPr>
        <p:txBody>
          <a:bodyPr anchor="ctr">
            <a:normAutofit/>
          </a:bodyPr>
          <a:lstStyle/>
          <a:p>
            <a:r>
              <a:rPr lang="en-US" altLang="zh-TW" sz="3200" dirty="0">
                <a:solidFill>
                  <a:srgbClr val="000000"/>
                </a:solidFill>
              </a:rPr>
              <a:t>Coordinator :</a:t>
            </a:r>
            <a:r>
              <a:rPr lang="zh-TW" altLang="en-US" sz="3200" dirty="0">
                <a:solidFill>
                  <a:srgbClr val="000000"/>
                </a:solidFill>
              </a:rPr>
              <a:t> </a:t>
            </a:r>
            <a:r>
              <a:rPr lang="en-US" altLang="zh-TW" sz="3200" dirty="0">
                <a:solidFill>
                  <a:srgbClr val="000000"/>
                </a:solidFill>
              </a:rPr>
              <a:t>Ying </a:t>
            </a:r>
            <a:r>
              <a:rPr lang="zh-TW" altLang="en-US" sz="3200" dirty="0">
                <a:solidFill>
                  <a:srgbClr val="000000"/>
                </a:solidFill>
              </a:rPr>
              <a:t>王映捷 </a:t>
            </a:r>
            <a:r>
              <a:rPr lang="en-US" altLang="zh-TW" sz="3200" dirty="0">
                <a:solidFill>
                  <a:srgbClr val="000000"/>
                </a:solidFill>
              </a:rPr>
              <a:t>b06501027@ntu.edu.tw</a:t>
            </a:r>
          </a:p>
          <a:p>
            <a:r>
              <a:rPr lang="en-US" altLang="zh-TW" sz="3200" dirty="0">
                <a:solidFill>
                  <a:srgbClr val="000000"/>
                </a:solidFill>
              </a:rPr>
              <a:t>Vice Coordinator :Calvin</a:t>
            </a:r>
            <a:r>
              <a:rPr lang="zh-TW" altLang="en-US" sz="3200" dirty="0">
                <a:solidFill>
                  <a:srgbClr val="000000"/>
                </a:solidFill>
              </a:rPr>
              <a:t> 傅允文</a:t>
            </a:r>
            <a:endParaRPr lang="en-US" altLang="zh-TW" sz="3200" dirty="0">
              <a:solidFill>
                <a:srgbClr val="000000"/>
              </a:solidFill>
            </a:endParaRPr>
          </a:p>
          <a:p>
            <a:r>
              <a:rPr lang="en-US" altLang="zh-TW" sz="3200" dirty="0">
                <a:solidFill>
                  <a:srgbClr val="000000"/>
                </a:solidFill>
              </a:rPr>
              <a:t>b06501121@ntu.edu.tw</a:t>
            </a:r>
            <a:endParaRPr lang="zh-TW" altLang="en-US" sz="3200" dirty="0">
              <a:solidFill>
                <a:srgbClr val="000000"/>
              </a:solidFill>
            </a:endParaRPr>
          </a:p>
        </p:txBody>
      </p:sp>
    </p:spTree>
    <p:extLst>
      <p:ext uri="{BB962C8B-B14F-4D97-AF65-F5344CB8AC3E}">
        <p14:creationId xmlns:p14="http://schemas.microsoft.com/office/powerpoint/2010/main" val="3413027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8">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9972"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標題 1">
            <a:extLst>
              <a:ext uri="{FF2B5EF4-FFF2-40B4-BE49-F238E27FC236}">
                <a16:creationId xmlns:a16="http://schemas.microsoft.com/office/drawing/2014/main" id="{85191A12-428B-4094-8CCF-20145DC6AD0A}"/>
              </a:ext>
            </a:extLst>
          </p:cNvPr>
          <p:cNvSpPr>
            <a:spLocks noGrp="1"/>
          </p:cNvSpPr>
          <p:nvPr>
            <p:ph type="title"/>
          </p:nvPr>
        </p:nvSpPr>
        <p:spPr>
          <a:xfrm>
            <a:off x="804484" y="4267832"/>
            <a:ext cx="4805996" cy="1297115"/>
          </a:xfrm>
        </p:spPr>
        <p:txBody>
          <a:bodyPr vert="horz" lIns="91440" tIns="45720" rIns="91440" bIns="45720" rtlCol="0" anchor="t">
            <a:normAutofit/>
          </a:bodyPr>
          <a:lstStyle/>
          <a:p>
            <a:r>
              <a:rPr lang="zh-TW" altLang="en-US" kern="1200">
                <a:solidFill>
                  <a:srgbClr val="000000"/>
                </a:solidFill>
                <a:latin typeface="+mj-lt"/>
                <a:ea typeface="+mj-ea"/>
                <a:cs typeface="+mj-cs"/>
              </a:rPr>
              <a:t>報名表單</a:t>
            </a:r>
          </a:p>
        </p:txBody>
      </p:sp>
      <p:sp>
        <p:nvSpPr>
          <p:cNvPr id="13"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7121"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圖片 3">
            <a:extLst>
              <a:ext uri="{FF2B5EF4-FFF2-40B4-BE49-F238E27FC236}">
                <a16:creationId xmlns:a16="http://schemas.microsoft.com/office/drawing/2014/main" id="{F2CDE533-EBA4-426F-A2C3-0F1D61CE550A}"/>
              </a:ext>
            </a:extLst>
          </p:cNvPr>
          <p:cNvPicPr>
            <a:picLocks noChangeAspect="1"/>
          </p:cNvPicPr>
          <p:nvPr/>
        </p:nvPicPr>
        <p:blipFill>
          <a:blip r:embed="rId3"/>
          <a:stretch>
            <a:fillRect/>
          </a:stretch>
        </p:blipFill>
        <p:spPr>
          <a:xfrm>
            <a:off x="7709770" y="2088227"/>
            <a:ext cx="4141760" cy="3595946"/>
          </a:xfrm>
          <a:prstGeom prst="rect">
            <a:avLst/>
          </a:prstGeom>
        </p:spPr>
      </p:pic>
    </p:spTree>
    <p:extLst>
      <p:ext uri="{BB962C8B-B14F-4D97-AF65-F5344CB8AC3E}">
        <p14:creationId xmlns:p14="http://schemas.microsoft.com/office/powerpoint/2010/main" val="172885822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278</Words>
  <Application>Microsoft Office PowerPoint</Application>
  <PresentationFormat>寬螢幕</PresentationFormat>
  <Paragraphs>33</Paragraphs>
  <Slides>9</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9</vt:i4>
      </vt:variant>
    </vt:vector>
  </HeadingPairs>
  <TitlesOfParts>
    <vt:vector size="14" baseType="lpstr">
      <vt:lpstr>新細明體</vt:lpstr>
      <vt:lpstr>Arial</vt:lpstr>
      <vt:lpstr>Calibri</vt:lpstr>
      <vt:lpstr>Calibri Light</vt:lpstr>
      <vt:lpstr>Office 佈景主題</vt:lpstr>
      <vt:lpstr>TSA 2021</vt:lpstr>
      <vt:lpstr>Outline</vt:lpstr>
      <vt:lpstr>What is TSA about</vt:lpstr>
      <vt:lpstr>Time</vt:lpstr>
      <vt:lpstr>Schedule</vt:lpstr>
      <vt:lpstr>Activity content</vt:lpstr>
      <vt:lpstr>Department</vt:lpstr>
      <vt:lpstr>Responsible person</vt:lpstr>
      <vt:lpstr>報名表單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TSA 2021 說明會</dc:title>
  <dc:creator>映捷 王</dc:creator>
  <cp:lastModifiedBy>Huai-Yin</cp:lastModifiedBy>
  <cp:revision>12</cp:revision>
  <dcterms:created xsi:type="dcterms:W3CDTF">2021-04-06T06:11:14Z</dcterms:created>
  <dcterms:modified xsi:type="dcterms:W3CDTF">2021-05-18T07:18:45Z</dcterms:modified>
</cp:coreProperties>
</file>