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086" r:id="rId2"/>
  </p:sldMasterIdLst>
  <p:notesMasterIdLst>
    <p:notesMasterId r:id="rId24"/>
  </p:notesMasterIdLst>
  <p:handoutMasterIdLst>
    <p:handoutMasterId r:id="rId25"/>
  </p:handoutMasterIdLst>
  <p:sldIdLst>
    <p:sldId id="576" r:id="rId3"/>
    <p:sldId id="567" r:id="rId4"/>
    <p:sldId id="554" r:id="rId5"/>
    <p:sldId id="570" r:id="rId6"/>
    <p:sldId id="572" r:id="rId7"/>
    <p:sldId id="573" r:id="rId8"/>
    <p:sldId id="574" r:id="rId9"/>
    <p:sldId id="383" r:id="rId10"/>
    <p:sldId id="387" r:id="rId11"/>
    <p:sldId id="385" r:id="rId12"/>
    <p:sldId id="475" r:id="rId13"/>
    <p:sldId id="566" r:id="rId14"/>
    <p:sldId id="578" r:id="rId15"/>
    <p:sldId id="560" r:id="rId16"/>
    <p:sldId id="577" r:id="rId17"/>
    <p:sldId id="561" r:id="rId18"/>
    <p:sldId id="562" r:id="rId19"/>
    <p:sldId id="495" r:id="rId20"/>
    <p:sldId id="497" r:id="rId21"/>
    <p:sldId id="498" r:id="rId22"/>
    <p:sldId id="502" r:id="rId23"/>
  </p:sldIdLst>
  <p:sldSz cx="9906000" cy="6858000" type="A4"/>
  <p:notesSz cx="6797675" cy="9926638"/>
  <p:defaultTextStyle>
    <a:defPPr>
      <a:defRPr lang="zh-TW"/>
    </a:defPPr>
    <a:lvl1pPr algn="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1pPr>
    <a:lvl2pPr marL="457200" algn="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2pPr>
    <a:lvl3pPr marL="914400" algn="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3pPr>
    <a:lvl4pPr marL="1371600" algn="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4pPr>
    <a:lvl5pPr marL="1828800" algn="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mn-cs"/>
      </a:defRPr>
    </a:lvl9pPr>
  </p:defaultTextStyle>
  <p:extLst>
    <p:ext uri="{521415D9-36F7-43E2-AB2F-B90AF26B5E84}">
      <p14:sectionLst xmlns:p14="http://schemas.microsoft.com/office/powerpoint/2010/main">
        <p14:section name="預設章節" id="{9BE4A4F8-FBBC-40CD-984B-C2C6038561C6}">
          <p14:sldIdLst>
            <p14:sldId id="576"/>
            <p14:sldId id="567"/>
            <p14:sldId id="554"/>
          </p14:sldIdLst>
        </p14:section>
        <p14:section name="01.獎學金&amp;產學合作計畫簡介" id="{CBFC45F7-A8A1-4181-9870-405E977C2449}">
          <p14:sldIdLst>
            <p14:sldId id="570"/>
            <p14:sldId id="572"/>
          </p14:sldIdLst>
        </p14:section>
        <p14:section name="02.申請流程" id="{8897A458-F0C8-44CB-B5DE-BC740AEE05D2}">
          <p14:sldIdLst>
            <p14:sldId id="573"/>
            <p14:sldId id="574"/>
          </p14:sldIdLst>
        </p14:section>
        <p14:section name="03.企業簡介" id="{B079D5F1-8605-4F12-8539-7F80F358CD47}">
          <p14:sldIdLst>
            <p14:sldId id="383"/>
            <p14:sldId id="387"/>
            <p14:sldId id="385"/>
            <p14:sldId id="475"/>
            <p14:sldId id="566"/>
            <p14:sldId id="578"/>
            <p14:sldId id="560"/>
            <p14:sldId id="577"/>
            <p14:sldId id="561"/>
            <p14:sldId id="562"/>
            <p14:sldId id="495"/>
            <p14:sldId id="497"/>
            <p14:sldId id="498"/>
            <p14:sldId id="502"/>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2C00"/>
    <a:srgbClr val="996633"/>
    <a:srgbClr val="CC3300"/>
    <a:srgbClr val="625B38"/>
    <a:srgbClr val="D6A300"/>
    <a:srgbClr val="B88C00"/>
    <a:srgbClr val="669900"/>
    <a:srgbClr val="56748C"/>
    <a:srgbClr val="25557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5" autoAdjust="0"/>
    <p:restoredTop sz="90958" autoAdjust="0"/>
  </p:normalViewPr>
  <p:slideViewPr>
    <p:cSldViewPr>
      <p:cViewPr varScale="1">
        <p:scale>
          <a:sx n="67" d="100"/>
          <a:sy n="67" d="100"/>
        </p:scale>
        <p:origin x="48" y="34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004"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zh-TW" altLang="en-US"/>
          </a:p>
        </p:txBody>
      </p:sp>
      <p:sp>
        <p:nvSpPr>
          <p:cNvPr id="3" name="日期版面配置區 2"/>
          <p:cNvSpPr>
            <a:spLocks noGrp="1"/>
          </p:cNvSpPr>
          <p:nvPr>
            <p:ph type="dt" sz="quarter" idx="1"/>
          </p:nvPr>
        </p:nvSpPr>
        <p:spPr>
          <a:xfrm>
            <a:off x="3849689" y="0"/>
            <a:ext cx="2946400" cy="496888"/>
          </a:xfrm>
          <a:prstGeom prst="rect">
            <a:avLst/>
          </a:prstGeom>
        </p:spPr>
        <p:txBody>
          <a:bodyPr vert="horz" lIns="91432" tIns="45716" rIns="91432" bIns="45716" rtlCol="0"/>
          <a:lstStyle>
            <a:lvl1pPr algn="r">
              <a:defRPr sz="1200"/>
            </a:lvl1pPr>
          </a:lstStyle>
          <a:p>
            <a:fld id="{67F4F826-F1EB-40DB-B8A2-C882BCB4D471}" type="datetimeFigureOut">
              <a:rPr lang="zh-TW" altLang="en-US" smtClean="0"/>
              <a:pPr/>
              <a:t>2019/11/19</a:t>
            </a:fld>
            <a:endParaRPr lang="zh-TW" altLang="en-US"/>
          </a:p>
        </p:txBody>
      </p:sp>
      <p:sp>
        <p:nvSpPr>
          <p:cNvPr id="4" name="頁尾版面配置區 3"/>
          <p:cNvSpPr>
            <a:spLocks noGrp="1"/>
          </p:cNvSpPr>
          <p:nvPr>
            <p:ph type="ftr" sz="quarter" idx="2"/>
          </p:nvPr>
        </p:nvSpPr>
        <p:spPr>
          <a:xfrm>
            <a:off x="0" y="9428164"/>
            <a:ext cx="2946400" cy="496887"/>
          </a:xfrm>
          <a:prstGeom prst="rect">
            <a:avLst/>
          </a:prstGeom>
        </p:spPr>
        <p:txBody>
          <a:bodyPr vert="horz" lIns="91432" tIns="45716" rIns="91432" bIns="4571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9" y="9428164"/>
            <a:ext cx="2946400" cy="496887"/>
          </a:xfrm>
          <a:prstGeom prst="rect">
            <a:avLst/>
          </a:prstGeom>
        </p:spPr>
        <p:txBody>
          <a:bodyPr vert="horz" lIns="91432" tIns="45716" rIns="91432" bIns="45716" rtlCol="0" anchor="b"/>
          <a:lstStyle>
            <a:lvl1pPr algn="r">
              <a:defRPr sz="1200"/>
            </a:lvl1pPr>
          </a:lstStyle>
          <a:p>
            <a:fld id="{D2E7E009-8965-45BE-BA99-F8DDFA27824C}" type="slidenum">
              <a:rPr lang="zh-TW" altLang="en-US" smtClean="0"/>
              <a:pPr/>
              <a:t>‹#›</a:t>
            </a:fld>
            <a:endParaRPr lang="zh-TW" altLang="en-US"/>
          </a:p>
        </p:txBody>
      </p:sp>
    </p:spTree>
    <p:extLst>
      <p:ext uri="{BB962C8B-B14F-4D97-AF65-F5344CB8AC3E}">
        <p14:creationId xmlns:p14="http://schemas.microsoft.com/office/powerpoint/2010/main" val="1453415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1"/>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algn="l">
              <a:defRPr kumimoji="1" sz="1200">
                <a:effectLst/>
                <a:latin typeface="Arial" charset="0"/>
                <a:ea typeface="新細明體" pitchFamily="18" charset="-120"/>
              </a:defRPr>
            </a:lvl1pPr>
          </a:lstStyle>
          <a:p>
            <a:pPr>
              <a:defRPr/>
            </a:pPr>
            <a:endParaRPr lang="en-US" altLang="zh-TW"/>
          </a:p>
        </p:txBody>
      </p:sp>
      <p:sp>
        <p:nvSpPr>
          <p:cNvPr id="113667" name="Rectangle 3"/>
          <p:cNvSpPr>
            <a:spLocks noGrp="1" noChangeArrowheads="1"/>
          </p:cNvSpPr>
          <p:nvPr>
            <p:ph type="dt" idx="1"/>
          </p:nvPr>
        </p:nvSpPr>
        <p:spPr bwMode="auto">
          <a:xfrm>
            <a:off x="3851275" y="1"/>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a:defRPr kumimoji="1" sz="1200">
                <a:effectLst/>
                <a:latin typeface="Arial" charset="0"/>
                <a:ea typeface="新細明體" pitchFamily="18" charset="-120"/>
              </a:defRPr>
            </a:lvl1pPr>
          </a:lstStyle>
          <a:p>
            <a:pPr>
              <a:defRPr/>
            </a:pPr>
            <a:endParaRPr lang="en-US" altLang="zh-TW"/>
          </a:p>
        </p:txBody>
      </p:sp>
      <p:sp>
        <p:nvSpPr>
          <p:cNvPr id="41988" name="Rectangle 4"/>
          <p:cNvSpPr>
            <a:spLocks noGrp="1" noRot="1" noChangeAspect="1" noChangeArrowheads="1" noTextEdit="1"/>
          </p:cNvSpPr>
          <p:nvPr>
            <p:ph type="sldImg" idx="2"/>
          </p:nvPr>
        </p:nvSpPr>
        <p:spPr bwMode="auto">
          <a:xfrm>
            <a:off x="712788" y="744538"/>
            <a:ext cx="537368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3669" name="Rectangle 5"/>
          <p:cNvSpPr>
            <a:spLocks noGrp="1" noChangeArrowheads="1"/>
          </p:cNvSpPr>
          <p:nvPr>
            <p:ph type="body" sz="quarter" idx="3"/>
          </p:nvPr>
        </p:nvSpPr>
        <p:spPr bwMode="auto">
          <a:xfrm>
            <a:off x="679451" y="4714876"/>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3670" name="Rectangle 6"/>
          <p:cNvSpPr>
            <a:spLocks noGrp="1" noChangeArrowheads="1"/>
          </p:cNvSpPr>
          <p:nvPr>
            <p:ph type="ftr" sz="quarter" idx="4"/>
          </p:nvPr>
        </p:nvSpPr>
        <p:spPr bwMode="auto">
          <a:xfrm>
            <a:off x="0" y="9429751"/>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algn="l">
              <a:defRPr kumimoji="1" sz="1200">
                <a:effectLst/>
                <a:latin typeface="Arial" charset="0"/>
                <a:ea typeface="新細明體" pitchFamily="18" charset="-120"/>
              </a:defRPr>
            </a:lvl1pPr>
          </a:lstStyle>
          <a:p>
            <a:pPr>
              <a:defRPr/>
            </a:pPr>
            <a:endParaRPr lang="en-US" altLang="zh-TW"/>
          </a:p>
        </p:txBody>
      </p:sp>
      <p:sp>
        <p:nvSpPr>
          <p:cNvPr id="113671" name="Rectangle 7"/>
          <p:cNvSpPr>
            <a:spLocks noGrp="1" noChangeArrowheads="1"/>
          </p:cNvSpPr>
          <p:nvPr>
            <p:ph type="sldNum" sz="quarter" idx="5"/>
          </p:nvPr>
        </p:nvSpPr>
        <p:spPr bwMode="auto">
          <a:xfrm>
            <a:off x="3851275" y="9429751"/>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a:defRPr kumimoji="1" sz="1200">
                <a:effectLst/>
                <a:latin typeface="Arial" charset="0"/>
                <a:ea typeface="新細明體" pitchFamily="18" charset="-120"/>
              </a:defRPr>
            </a:lvl1pPr>
          </a:lstStyle>
          <a:p>
            <a:pPr>
              <a:defRPr/>
            </a:pPr>
            <a:fld id="{CC1B46E6-0F53-4144-977A-DE96933114BA}" type="slidenum">
              <a:rPr lang="en-US" altLang="zh-TW"/>
              <a:pPr>
                <a:defRPr/>
              </a:pPr>
              <a:t>‹#›</a:t>
            </a:fld>
            <a:endParaRPr lang="en-US" altLang="zh-TW"/>
          </a:p>
        </p:txBody>
      </p:sp>
    </p:spTree>
    <p:extLst>
      <p:ext uri="{BB962C8B-B14F-4D97-AF65-F5344CB8AC3E}">
        <p14:creationId xmlns:p14="http://schemas.microsoft.com/office/powerpoint/2010/main" val="6242000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CC1B46E6-0F53-4144-977A-DE96933114BA}" type="slidenum">
              <a:rPr lang="en-US" altLang="zh-TW" smtClean="0"/>
              <a:pPr>
                <a:defRPr/>
              </a:pPr>
              <a:t>5</a:t>
            </a:fld>
            <a:endParaRPr lang="en-US" altLang="zh-TW"/>
          </a:p>
        </p:txBody>
      </p:sp>
    </p:spTree>
    <p:extLst>
      <p:ext uri="{BB962C8B-B14F-4D97-AF65-F5344CB8AC3E}">
        <p14:creationId xmlns:p14="http://schemas.microsoft.com/office/powerpoint/2010/main" val="138323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p:spPr>
        <p:txBody>
          <a:bodyPr/>
          <a:lstStyle/>
          <a:p>
            <a:endParaRPr lang="zh-TW" altLang="zh-TW" dirty="0"/>
          </a:p>
        </p:txBody>
      </p:sp>
      <p:sp>
        <p:nvSpPr>
          <p:cNvPr id="46084" name="投影片編號版面配置區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新細明體" pitchFamily="18" charset="-120"/>
              </a:defRPr>
            </a:lvl1pPr>
            <a:lvl2pPr marL="742889" indent="-285726" eaLnBrk="0" hangingPunct="0">
              <a:defRPr sz="2400">
                <a:solidFill>
                  <a:schemeClr val="tx1"/>
                </a:solidFill>
                <a:latin typeface="Times New Roman" pitchFamily="18" charset="0"/>
                <a:ea typeface="新細明體" pitchFamily="18" charset="-120"/>
              </a:defRPr>
            </a:lvl2pPr>
            <a:lvl3pPr marL="1142907" indent="-228581" eaLnBrk="0" hangingPunct="0">
              <a:defRPr sz="2400">
                <a:solidFill>
                  <a:schemeClr val="tx1"/>
                </a:solidFill>
                <a:latin typeface="Times New Roman" pitchFamily="18" charset="0"/>
                <a:ea typeface="新細明體" pitchFamily="18" charset="-120"/>
              </a:defRPr>
            </a:lvl3pPr>
            <a:lvl4pPr marL="1600070" indent="-228581" eaLnBrk="0" hangingPunct="0">
              <a:defRPr sz="2400">
                <a:solidFill>
                  <a:schemeClr val="tx1"/>
                </a:solidFill>
                <a:latin typeface="Times New Roman" pitchFamily="18" charset="0"/>
                <a:ea typeface="新細明體" pitchFamily="18" charset="-120"/>
              </a:defRPr>
            </a:lvl4pPr>
            <a:lvl5pPr marL="2057232" indent="-228581" eaLnBrk="0" hangingPunct="0">
              <a:defRPr sz="2400">
                <a:solidFill>
                  <a:schemeClr val="tx1"/>
                </a:solidFill>
                <a:latin typeface="Times New Roman" pitchFamily="18" charset="0"/>
                <a:ea typeface="新細明體" pitchFamily="18" charset="-120"/>
              </a:defRPr>
            </a:lvl5pPr>
            <a:lvl6pPr marL="2514395"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559"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8722"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5884"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BDF9CE02-5CC9-44FB-8863-C4AE63AB8E9C}" type="slidenum">
              <a:rPr lang="en-US" altLang="zh-TW" sz="1200">
                <a:latin typeface="Arial" charset="0"/>
              </a:rPr>
              <a:pPr eaLnBrk="1" hangingPunct="1"/>
              <a:t>13</a:t>
            </a:fld>
            <a:endParaRPr lang="en-US" altLang="zh-TW" sz="1200" dirty="0">
              <a:latin typeface="Arial" charset="0"/>
            </a:endParaRPr>
          </a:p>
        </p:txBody>
      </p:sp>
    </p:spTree>
    <p:extLst>
      <p:ext uri="{BB962C8B-B14F-4D97-AF65-F5344CB8AC3E}">
        <p14:creationId xmlns:p14="http://schemas.microsoft.com/office/powerpoint/2010/main" val="93326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p:spPr>
        <p:txBody>
          <a:bodyPr/>
          <a:lstStyle/>
          <a:p>
            <a:endParaRPr lang="zh-TW" altLang="zh-TW" dirty="0"/>
          </a:p>
        </p:txBody>
      </p:sp>
      <p:sp>
        <p:nvSpPr>
          <p:cNvPr id="46084" name="投影片編號版面配置區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新細明體" pitchFamily="18" charset="-120"/>
              </a:defRPr>
            </a:lvl1pPr>
            <a:lvl2pPr marL="742889" indent="-285726" eaLnBrk="0" hangingPunct="0">
              <a:defRPr sz="2400">
                <a:solidFill>
                  <a:schemeClr val="tx1"/>
                </a:solidFill>
                <a:latin typeface="Times New Roman" pitchFamily="18" charset="0"/>
                <a:ea typeface="新細明體" pitchFamily="18" charset="-120"/>
              </a:defRPr>
            </a:lvl2pPr>
            <a:lvl3pPr marL="1142907" indent="-228581" eaLnBrk="0" hangingPunct="0">
              <a:defRPr sz="2400">
                <a:solidFill>
                  <a:schemeClr val="tx1"/>
                </a:solidFill>
                <a:latin typeface="Times New Roman" pitchFamily="18" charset="0"/>
                <a:ea typeface="新細明體" pitchFamily="18" charset="-120"/>
              </a:defRPr>
            </a:lvl3pPr>
            <a:lvl4pPr marL="1600070" indent="-228581" eaLnBrk="0" hangingPunct="0">
              <a:defRPr sz="2400">
                <a:solidFill>
                  <a:schemeClr val="tx1"/>
                </a:solidFill>
                <a:latin typeface="Times New Roman" pitchFamily="18" charset="0"/>
                <a:ea typeface="新細明體" pitchFamily="18" charset="-120"/>
              </a:defRPr>
            </a:lvl4pPr>
            <a:lvl5pPr marL="2057232" indent="-228581" eaLnBrk="0" hangingPunct="0">
              <a:defRPr sz="2400">
                <a:solidFill>
                  <a:schemeClr val="tx1"/>
                </a:solidFill>
                <a:latin typeface="Times New Roman" pitchFamily="18" charset="0"/>
                <a:ea typeface="新細明體" pitchFamily="18" charset="-120"/>
              </a:defRPr>
            </a:lvl5pPr>
            <a:lvl6pPr marL="2514395"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559"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8722"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5884"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BDF9CE02-5CC9-44FB-8863-C4AE63AB8E9C}" type="slidenum">
              <a:rPr lang="en-US" altLang="zh-TW" sz="1200">
                <a:latin typeface="Arial" charset="0"/>
              </a:rPr>
              <a:pPr eaLnBrk="1" hangingPunct="1"/>
              <a:t>14</a:t>
            </a:fld>
            <a:endParaRPr lang="en-US" altLang="zh-TW" sz="1200"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p:spPr>
        <p:txBody>
          <a:bodyPr/>
          <a:lstStyle/>
          <a:p>
            <a:endParaRPr lang="zh-TW" altLang="zh-TW" dirty="0"/>
          </a:p>
        </p:txBody>
      </p:sp>
      <p:sp>
        <p:nvSpPr>
          <p:cNvPr id="46084" name="投影片編號版面配置區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新細明體" pitchFamily="18" charset="-120"/>
              </a:defRPr>
            </a:lvl1pPr>
            <a:lvl2pPr marL="742889" indent="-285726" eaLnBrk="0" hangingPunct="0">
              <a:defRPr sz="2400">
                <a:solidFill>
                  <a:schemeClr val="tx1"/>
                </a:solidFill>
                <a:latin typeface="Times New Roman" pitchFamily="18" charset="0"/>
                <a:ea typeface="新細明體" pitchFamily="18" charset="-120"/>
              </a:defRPr>
            </a:lvl2pPr>
            <a:lvl3pPr marL="1142907" indent="-228581" eaLnBrk="0" hangingPunct="0">
              <a:defRPr sz="2400">
                <a:solidFill>
                  <a:schemeClr val="tx1"/>
                </a:solidFill>
                <a:latin typeface="Times New Roman" pitchFamily="18" charset="0"/>
                <a:ea typeface="新細明體" pitchFamily="18" charset="-120"/>
              </a:defRPr>
            </a:lvl3pPr>
            <a:lvl4pPr marL="1600070" indent="-228581" eaLnBrk="0" hangingPunct="0">
              <a:defRPr sz="2400">
                <a:solidFill>
                  <a:schemeClr val="tx1"/>
                </a:solidFill>
                <a:latin typeface="Times New Roman" pitchFamily="18" charset="0"/>
                <a:ea typeface="新細明體" pitchFamily="18" charset="-120"/>
              </a:defRPr>
            </a:lvl4pPr>
            <a:lvl5pPr marL="2057232" indent="-228581" eaLnBrk="0" hangingPunct="0">
              <a:defRPr sz="2400">
                <a:solidFill>
                  <a:schemeClr val="tx1"/>
                </a:solidFill>
                <a:latin typeface="Times New Roman" pitchFamily="18" charset="0"/>
                <a:ea typeface="新細明體" pitchFamily="18" charset="-120"/>
              </a:defRPr>
            </a:lvl5pPr>
            <a:lvl6pPr marL="2514395"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559"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8722"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5884"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BDF9CE02-5CC9-44FB-8863-C4AE63AB8E9C}" type="slidenum">
              <a:rPr lang="en-US" altLang="zh-TW" sz="1200">
                <a:latin typeface="Arial" charset="0"/>
              </a:rPr>
              <a:pPr eaLnBrk="1" hangingPunct="1"/>
              <a:t>15</a:t>
            </a:fld>
            <a:endParaRPr lang="en-US" altLang="zh-TW" sz="1200" dirty="0">
              <a:latin typeface="Arial" charset="0"/>
            </a:endParaRPr>
          </a:p>
        </p:txBody>
      </p:sp>
    </p:spTree>
    <p:extLst>
      <p:ext uri="{BB962C8B-B14F-4D97-AF65-F5344CB8AC3E}">
        <p14:creationId xmlns:p14="http://schemas.microsoft.com/office/powerpoint/2010/main" val="406446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p:spPr>
        <p:txBody>
          <a:bodyPr/>
          <a:lstStyle/>
          <a:p>
            <a:endParaRPr lang="zh-TW" altLang="zh-TW" dirty="0"/>
          </a:p>
        </p:txBody>
      </p:sp>
      <p:sp>
        <p:nvSpPr>
          <p:cNvPr id="46084" name="投影片編號版面配置區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新細明體" pitchFamily="18" charset="-120"/>
              </a:defRPr>
            </a:lvl1pPr>
            <a:lvl2pPr marL="742889" indent="-285726" eaLnBrk="0" hangingPunct="0">
              <a:defRPr sz="2400">
                <a:solidFill>
                  <a:schemeClr val="tx1"/>
                </a:solidFill>
                <a:latin typeface="Times New Roman" pitchFamily="18" charset="0"/>
                <a:ea typeface="新細明體" pitchFamily="18" charset="-120"/>
              </a:defRPr>
            </a:lvl2pPr>
            <a:lvl3pPr marL="1142907" indent="-228581" eaLnBrk="0" hangingPunct="0">
              <a:defRPr sz="2400">
                <a:solidFill>
                  <a:schemeClr val="tx1"/>
                </a:solidFill>
                <a:latin typeface="Times New Roman" pitchFamily="18" charset="0"/>
                <a:ea typeface="新細明體" pitchFamily="18" charset="-120"/>
              </a:defRPr>
            </a:lvl3pPr>
            <a:lvl4pPr marL="1600070" indent="-228581" eaLnBrk="0" hangingPunct="0">
              <a:defRPr sz="2400">
                <a:solidFill>
                  <a:schemeClr val="tx1"/>
                </a:solidFill>
                <a:latin typeface="Times New Roman" pitchFamily="18" charset="0"/>
                <a:ea typeface="新細明體" pitchFamily="18" charset="-120"/>
              </a:defRPr>
            </a:lvl4pPr>
            <a:lvl5pPr marL="2057232" indent="-228581" eaLnBrk="0" hangingPunct="0">
              <a:defRPr sz="2400">
                <a:solidFill>
                  <a:schemeClr val="tx1"/>
                </a:solidFill>
                <a:latin typeface="Times New Roman" pitchFamily="18" charset="0"/>
                <a:ea typeface="新細明體" pitchFamily="18" charset="-120"/>
              </a:defRPr>
            </a:lvl5pPr>
            <a:lvl6pPr marL="2514395"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559"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8722"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5884"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BDF9CE02-5CC9-44FB-8863-C4AE63AB8E9C}" type="slidenum">
              <a:rPr lang="en-US" altLang="zh-TW" sz="1200">
                <a:latin typeface="Arial" charset="0"/>
              </a:rPr>
              <a:pPr eaLnBrk="1" hangingPunct="1"/>
              <a:t>16</a:t>
            </a:fld>
            <a:endParaRPr lang="en-US" altLang="zh-TW" sz="12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p:spPr>
        <p:txBody>
          <a:bodyPr/>
          <a:lstStyle/>
          <a:p>
            <a:pPr defTabSz="914326">
              <a:defRPr/>
            </a:pPr>
            <a:r>
              <a:rPr lang="zh-TW" altLang="en-US" b="1" dirty="0">
                <a:latin typeface="標楷體" pitchFamily="65" charset="-120"/>
                <a:ea typeface="標楷體" pitchFamily="65" charset="-120"/>
              </a:rPr>
              <a:t>利用 </a:t>
            </a:r>
            <a:r>
              <a:rPr lang="en-US" altLang="zh-TW" b="1" dirty="0">
                <a:latin typeface="標楷體" pitchFamily="65" charset="-120"/>
                <a:ea typeface="標楷體" pitchFamily="65" charset="-120"/>
              </a:rPr>
              <a:t>Low-E</a:t>
            </a:r>
            <a:r>
              <a:rPr lang="zh-TW" altLang="en-US" b="1" dirty="0">
                <a:latin typeface="標楷體" pitchFamily="65" charset="-120"/>
                <a:ea typeface="標楷體" pitchFamily="65" charset="-120"/>
              </a:rPr>
              <a:t>低輻射玻璃、牆壁加裝隔熱板、石材乾式工法，以及太陽能板與雨水蓄水池，讓整體建築符合</a:t>
            </a:r>
            <a:r>
              <a:rPr lang="en-US" altLang="zh-TW" b="1" dirty="0"/>
              <a:t>EEWH</a:t>
            </a:r>
            <a:r>
              <a:rPr lang="zh-TW" altLang="en-US" b="1" dirty="0">
                <a:latin typeface="標楷體" pitchFamily="65" charset="-120"/>
                <a:ea typeface="標楷體" pitchFamily="65" charset="-120"/>
              </a:rPr>
              <a:t>的規範</a:t>
            </a:r>
            <a:endParaRPr lang="en-US" altLang="zh-TW" b="1" dirty="0">
              <a:latin typeface="標楷體" pitchFamily="65" charset="-120"/>
              <a:ea typeface="標楷體" pitchFamily="65" charset="-120"/>
            </a:endParaRPr>
          </a:p>
          <a:p>
            <a:endParaRPr lang="zh-TW" altLang="zh-TW" dirty="0"/>
          </a:p>
        </p:txBody>
      </p:sp>
      <p:sp>
        <p:nvSpPr>
          <p:cNvPr id="46084" name="投影片編號版面配置區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新細明體" pitchFamily="18" charset="-120"/>
              </a:defRPr>
            </a:lvl1pPr>
            <a:lvl2pPr marL="742889" indent="-285726" eaLnBrk="0" hangingPunct="0">
              <a:defRPr sz="2400">
                <a:solidFill>
                  <a:schemeClr val="tx1"/>
                </a:solidFill>
                <a:latin typeface="Times New Roman" pitchFamily="18" charset="0"/>
                <a:ea typeface="新細明體" pitchFamily="18" charset="-120"/>
              </a:defRPr>
            </a:lvl2pPr>
            <a:lvl3pPr marL="1142907" indent="-228581" eaLnBrk="0" hangingPunct="0">
              <a:defRPr sz="2400">
                <a:solidFill>
                  <a:schemeClr val="tx1"/>
                </a:solidFill>
                <a:latin typeface="Times New Roman" pitchFamily="18" charset="0"/>
                <a:ea typeface="新細明體" pitchFamily="18" charset="-120"/>
              </a:defRPr>
            </a:lvl3pPr>
            <a:lvl4pPr marL="1600070" indent="-228581" eaLnBrk="0" hangingPunct="0">
              <a:defRPr sz="2400">
                <a:solidFill>
                  <a:schemeClr val="tx1"/>
                </a:solidFill>
                <a:latin typeface="Times New Roman" pitchFamily="18" charset="0"/>
                <a:ea typeface="新細明體" pitchFamily="18" charset="-120"/>
              </a:defRPr>
            </a:lvl4pPr>
            <a:lvl5pPr marL="2057232" indent="-228581" eaLnBrk="0" hangingPunct="0">
              <a:defRPr sz="2400">
                <a:solidFill>
                  <a:schemeClr val="tx1"/>
                </a:solidFill>
                <a:latin typeface="Times New Roman" pitchFamily="18" charset="0"/>
                <a:ea typeface="新細明體" pitchFamily="18" charset="-120"/>
              </a:defRPr>
            </a:lvl5pPr>
            <a:lvl6pPr marL="2514395"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559"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8722"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5884" indent="-228581" algn="r"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BDF9CE02-5CC9-44FB-8863-C4AE63AB8E9C}" type="slidenum">
              <a:rPr lang="en-US" altLang="zh-TW" sz="1200">
                <a:latin typeface="Arial" charset="0"/>
              </a:rPr>
              <a:pPr eaLnBrk="1" hangingPunct="1"/>
              <a:t>17</a:t>
            </a:fld>
            <a:endParaRPr lang="en-US" altLang="zh-TW" sz="1200"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971800" y="1752600"/>
            <a:ext cx="5943600" cy="838200"/>
          </a:xfrm>
        </p:spPr>
        <p:txBody>
          <a:bodyPr/>
          <a:lstStyle>
            <a:lvl1pPr>
              <a:defRPr/>
            </a:lvl1pPr>
          </a:lstStyle>
          <a:p>
            <a:pPr lvl="0"/>
            <a:r>
              <a:rPr lang="zh-TW" altLang="en-US" noProof="0"/>
              <a:t>按一下以編輯母片標題樣式</a:t>
            </a:r>
          </a:p>
        </p:txBody>
      </p:sp>
      <p:sp>
        <p:nvSpPr>
          <p:cNvPr id="51203" name="Rectangle 3"/>
          <p:cNvSpPr>
            <a:spLocks noGrp="1" noChangeArrowheads="1"/>
          </p:cNvSpPr>
          <p:nvPr>
            <p:ph type="subTitle" idx="1"/>
          </p:nvPr>
        </p:nvSpPr>
        <p:spPr>
          <a:xfrm>
            <a:off x="2971800" y="2743200"/>
            <a:ext cx="5943600" cy="457200"/>
          </a:xfrm>
        </p:spPr>
        <p:txBody>
          <a:bodyPr/>
          <a:lstStyle>
            <a:lvl1pPr marL="0" indent="0">
              <a:buFontTx/>
              <a:buNone/>
              <a:defRPr sz="2000"/>
            </a:lvl1pPr>
          </a:lstStyle>
          <a:p>
            <a:pPr lvl="0"/>
            <a:r>
              <a:rPr lang="zh-TW" altLang="en-US" noProof="0"/>
              <a:t>按一下以編輯母片副標題樣式</a:t>
            </a:r>
          </a:p>
        </p:txBody>
      </p:sp>
      <p:sp>
        <p:nvSpPr>
          <p:cNvPr id="4" name="Rectangle 4"/>
          <p:cNvSpPr>
            <a:spLocks noGrp="1" noChangeArrowheads="1"/>
          </p:cNvSpPr>
          <p:nvPr>
            <p:ph type="dt" sz="half" idx="10"/>
          </p:nvPr>
        </p:nvSpPr>
        <p:spPr/>
        <p:txBody>
          <a:bodyPr/>
          <a:lstStyle>
            <a:lvl1pPr>
              <a:defRPr/>
            </a:lvl1pPr>
          </a:lstStyle>
          <a:p>
            <a:pPr>
              <a:defRPr/>
            </a:pPr>
            <a:fld id="{63B18282-25A2-4FDD-9519-920156676DCB}" type="datetime1">
              <a:rPr lang="zh-TW" altLang="en-US" smtClean="0"/>
              <a:pPr>
                <a:defRPr/>
              </a:pPr>
              <a:t>2019/11/19</a:t>
            </a:fld>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E28C4971-AD3F-40A1-82D0-3635195B9CC8}" type="slidenum">
              <a:rPr lang="en-US" altLang="zh-TW"/>
              <a:pPr>
                <a:defRPr/>
              </a:pPr>
              <a:t>‹#›</a:t>
            </a:fld>
            <a:endParaRPr lang="en-US" altLang="zh-TW"/>
          </a:p>
        </p:txBody>
      </p:sp>
    </p:spTree>
    <p:extLst>
      <p:ext uri="{BB962C8B-B14F-4D97-AF65-F5344CB8AC3E}">
        <p14:creationId xmlns:p14="http://schemas.microsoft.com/office/powerpoint/2010/main" val="1479044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C43EA187-A321-475A-8CB3-EF1DEE29D7F4}" type="datetime1">
              <a:rPr lang="zh-TW" altLang="en-US" smtClean="0"/>
              <a:pPr>
                <a:defRPr/>
              </a:pPr>
              <a:t>2019/11/19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F5A5C18-4F7B-4ECE-9B06-B0C9B4D1C067}" type="slidenum">
              <a:rPr lang="en-US" altLang="zh-TW"/>
              <a:pPr>
                <a:defRPr/>
              </a:pPr>
              <a:t>‹#›</a:t>
            </a:fld>
            <a:endParaRPr lang="en-US" altLang="zh-TW"/>
          </a:p>
        </p:txBody>
      </p:sp>
    </p:spTree>
    <p:extLst>
      <p:ext uri="{BB962C8B-B14F-4D97-AF65-F5344CB8AC3E}">
        <p14:creationId xmlns:p14="http://schemas.microsoft.com/office/powerpoint/2010/main" val="212588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427913" y="762000"/>
            <a:ext cx="1484312" cy="49530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970213" y="762000"/>
            <a:ext cx="4305300" cy="49530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6FD9AE4E-35E7-4412-AF53-AA314D35AACF}" type="datetime1">
              <a:rPr lang="zh-TW" altLang="en-US" smtClean="0"/>
              <a:pPr>
                <a:defRPr/>
              </a:pPr>
              <a:t>2019/11/19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25579E-BD25-4208-9ECC-BFC5BBD64C75}" type="slidenum">
              <a:rPr lang="en-US" altLang="zh-TW"/>
              <a:pPr>
                <a:defRPr/>
              </a:pPr>
              <a:t>‹#›</a:t>
            </a:fld>
            <a:endParaRPr lang="en-US" altLang="zh-TW"/>
          </a:p>
        </p:txBody>
      </p:sp>
    </p:spTree>
    <p:extLst>
      <p:ext uri="{BB962C8B-B14F-4D97-AF65-F5344CB8AC3E}">
        <p14:creationId xmlns:p14="http://schemas.microsoft.com/office/powerpoint/2010/main" val="2549242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238250" y="1122363"/>
            <a:ext cx="7429500" cy="2387600"/>
          </a:xfrm>
        </p:spPr>
        <p:txBody>
          <a:bodyPr anchor="b"/>
          <a:lstStyle>
            <a:lvl1pPr algn="ctr">
              <a:defRPr sz="4875"/>
            </a:lvl1pPr>
          </a:lstStyle>
          <a:p>
            <a:r>
              <a:rPr lang="zh-TW" altLang="en-US"/>
              <a:t>按一下以編輯母片標題樣式</a:t>
            </a:r>
          </a:p>
        </p:txBody>
      </p:sp>
      <p:sp>
        <p:nvSpPr>
          <p:cNvPr id="3" name="副標題 2"/>
          <p:cNvSpPr>
            <a:spLocks noGrp="1"/>
          </p:cNvSpPr>
          <p:nvPr>
            <p:ph type="subTitle" idx="1"/>
          </p:nvPr>
        </p:nvSpPr>
        <p:spPr>
          <a:xfrm>
            <a:off x="1238250" y="3602037"/>
            <a:ext cx="7429500" cy="1655763"/>
          </a:xfrm>
        </p:spPr>
        <p:txBody>
          <a:bodyPr/>
          <a:lstStyle>
            <a:lvl1pPr marL="0" indent="0" algn="ctr">
              <a:buNone/>
              <a:defRPr sz="1950"/>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32DE1F-0156-4BB8-A1F9-8CFB1B1852B7}" type="slidenum">
              <a:rPr lang="zh-TW" altLang="en-US" smtClean="0"/>
              <a:t>‹#›</a:t>
            </a:fld>
            <a:endParaRPr lang="zh-TW" altLang="en-US"/>
          </a:p>
        </p:txBody>
      </p:sp>
      <p:sp>
        <p:nvSpPr>
          <p:cNvPr id="7" name="矩形 6"/>
          <p:cNvSpPr/>
          <p:nvPr userDrawn="1"/>
        </p:nvSpPr>
        <p:spPr>
          <a:xfrm>
            <a:off x="0" y="0"/>
            <a:ext cx="990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
        <p:nvSpPr>
          <p:cNvPr id="8" name="矩形 7"/>
          <p:cNvSpPr/>
          <p:nvPr userDrawn="1"/>
        </p:nvSpPr>
        <p:spPr>
          <a:xfrm>
            <a:off x="1052567" y="1316765"/>
            <a:ext cx="7800867"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Tree>
    <p:extLst>
      <p:ext uri="{BB962C8B-B14F-4D97-AF65-F5344CB8AC3E}">
        <p14:creationId xmlns:p14="http://schemas.microsoft.com/office/powerpoint/2010/main" val="2709471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3692922416"/>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4230648773"/>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75879" y="1709740"/>
            <a:ext cx="8543925" cy="2852737"/>
          </a:xfrm>
        </p:spPr>
        <p:txBody>
          <a:bodyPr anchor="b"/>
          <a:lstStyle>
            <a:lvl1pPr>
              <a:defRPr sz="4875"/>
            </a:lvl1pPr>
          </a:lstStyle>
          <a:p>
            <a:r>
              <a:rPr lang="zh-TW" altLang="en-US"/>
              <a:t>按一下以編輯母片標題樣式</a:t>
            </a:r>
          </a:p>
        </p:txBody>
      </p:sp>
      <p:sp>
        <p:nvSpPr>
          <p:cNvPr id="3" name="文字版面配置區 2"/>
          <p:cNvSpPr>
            <a:spLocks noGrp="1"/>
          </p:cNvSpPr>
          <p:nvPr>
            <p:ph type="body" idx="1"/>
          </p:nvPr>
        </p:nvSpPr>
        <p:spPr>
          <a:xfrm>
            <a:off x="675879" y="4589464"/>
            <a:ext cx="8543925" cy="1500187"/>
          </a:xfrm>
        </p:spPr>
        <p:txBody>
          <a:bodyPr/>
          <a:lstStyle>
            <a:lvl1pPr marL="0" indent="0">
              <a:buNone/>
              <a:defRPr sz="1950">
                <a:solidFill>
                  <a:schemeClr val="tx1">
                    <a:tint val="75000"/>
                  </a:schemeClr>
                </a:solidFill>
              </a:defRPr>
            </a:lvl1pPr>
            <a:lvl2pPr marL="371464" indent="0">
              <a:buNone/>
              <a:defRPr sz="1625">
                <a:solidFill>
                  <a:schemeClr val="tx1">
                    <a:tint val="75000"/>
                  </a:schemeClr>
                </a:solidFill>
              </a:defRPr>
            </a:lvl2pPr>
            <a:lvl3pPr marL="742927" indent="0">
              <a:buNone/>
              <a:defRPr sz="1462">
                <a:solidFill>
                  <a:schemeClr val="tx1">
                    <a:tint val="75000"/>
                  </a:schemeClr>
                </a:solidFill>
              </a:defRPr>
            </a:lvl3pPr>
            <a:lvl4pPr marL="1114391" indent="0">
              <a:buNone/>
              <a:defRPr sz="1300">
                <a:solidFill>
                  <a:schemeClr val="tx1">
                    <a:tint val="75000"/>
                  </a:schemeClr>
                </a:solidFill>
              </a:defRPr>
            </a:lvl4pPr>
            <a:lvl5pPr marL="1485854" indent="0">
              <a:buNone/>
              <a:defRPr sz="1300">
                <a:solidFill>
                  <a:schemeClr val="tx1">
                    <a:tint val="75000"/>
                  </a:schemeClr>
                </a:solidFill>
              </a:defRPr>
            </a:lvl5pPr>
            <a:lvl6pPr marL="1857318" indent="0">
              <a:buNone/>
              <a:defRPr sz="1300">
                <a:solidFill>
                  <a:schemeClr val="tx1">
                    <a:tint val="75000"/>
                  </a:schemeClr>
                </a:solidFill>
              </a:defRPr>
            </a:lvl6pPr>
            <a:lvl7pPr marL="2228781" indent="0">
              <a:buNone/>
              <a:defRPr sz="1300">
                <a:solidFill>
                  <a:schemeClr val="tx1">
                    <a:tint val="75000"/>
                  </a:schemeClr>
                </a:solidFill>
              </a:defRPr>
            </a:lvl7pPr>
            <a:lvl8pPr marL="2600245" indent="0">
              <a:buNone/>
              <a:defRPr sz="1300">
                <a:solidFill>
                  <a:schemeClr val="tx1">
                    <a:tint val="75000"/>
                  </a:schemeClr>
                </a:solidFill>
              </a:defRPr>
            </a:lvl8pPr>
            <a:lvl9pPr marL="2971709" indent="0">
              <a:buNone/>
              <a:defRPr sz="13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a:defRPr/>
            </a:pPr>
            <a:fld id="{70F05365-026C-48B9-8350-78894C6F02E8}" type="datetime1">
              <a:rPr lang="zh-TW" altLang="en-US" smtClean="0"/>
              <a:t>2019/11/19</a:t>
            </a:fld>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635D9AF0-906B-45C9-8C58-E6A7B943A8CD}" type="slidenum">
              <a:rPr lang="en-US" altLang="zh-TW" smtClean="0"/>
              <a:pPr>
                <a:defRPr/>
              </a:pPr>
              <a:t>‹#›</a:t>
            </a:fld>
            <a:endParaRPr lang="en-US" altLang="zh-TW"/>
          </a:p>
        </p:txBody>
      </p:sp>
    </p:spTree>
    <p:extLst>
      <p:ext uri="{BB962C8B-B14F-4D97-AF65-F5344CB8AC3E}">
        <p14:creationId xmlns:p14="http://schemas.microsoft.com/office/powerpoint/2010/main" val="513378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1038" y="1825625"/>
            <a:ext cx="421005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14913" y="1825625"/>
            <a:ext cx="421005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1798577716"/>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82328" y="365125"/>
            <a:ext cx="8543925"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82329" y="1681163"/>
            <a:ext cx="4190702" cy="823912"/>
          </a:xfrm>
        </p:spPr>
        <p:txBody>
          <a:bodyPr anchor="b"/>
          <a:lstStyle>
            <a:lvl1pPr marL="0" indent="0">
              <a:buNone/>
              <a:defRPr sz="1950" b="1"/>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zh-TW" altLang="en-US"/>
              <a:t>編輯母片文字樣式</a:t>
            </a:r>
          </a:p>
        </p:txBody>
      </p:sp>
      <p:sp>
        <p:nvSpPr>
          <p:cNvPr id="4" name="內容版面配置區 3"/>
          <p:cNvSpPr>
            <a:spLocks noGrp="1"/>
          </p:cNvSpPr>
          <p:nvPr>
            <p:ph sz="half" idx="2"/>
          </p:nvPr>
        </p:nvSpPr>
        <p:spPr>
          <a:xfrm>
            <a:off x="682329" y="2505075"/>
            <a:ext cx="4190702"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14913" y="1681163"/>
            <a:ext cx="4211340" cy="823912"/>
          </a:xfrm>
        </p:spPr>
        <p:txBody>
          <a:bodyPr anchor="b"/>
          <a:lstStyle>
            <a:lvl1pPr marL="0" indent="0">
              <a:buNone/>
              <a:defRPr sz="1950" b="1"/>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zh-TW" altLang="en-US"/>
              <a:t>編輯母片文字樣式</a:t>
            </a:r>
          </a:p>
        </p:txBody>
      </p:sp>
      <p:sp>
        <p:nvSpPr>
          <p:cNvPr id="6" name="內容版面配置區 5"/>
          <p:cNvSpPr>
            <a:spLocks noGrp="1"/>
          </p:cNvSpPr>
          <p:nvPr>
            <p:ph sz="quarter" idx="4"/>
          </p:nvPr>
        </p:nvSpPr>
        <p:spPr>
          <a:xfrm>
            <a:off x="5014913" y="2505075"/>
            <a:ext cx="4211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4113604077"/>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896705128"/>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532DE1F-0156-4BB8-A1F9-8CFB1B1852B7}" type="slidenum">
              <a:rPr lang="zh-TW" altLang="en-US" smtClean="0"/>
              <a:t>‹#›</a:t>
            </a:fld>
            <a:endParaRPr lang="zh-TW" altLang="en-US"/>
          </a:p>
        </p:txBody>
      </p:sp>
      <p:sp>
        <p:nvSpPr>
          <p:cNvPr id="5" name="矩形 4"/>
          <p:cNvSpPr/>
          <p:nvPr userDrawn="1"/>
        </p:nvSpPr>
        <p:spPr>
          <a:xfrm>
            <a:off x="0" y="6309320"/>
            <a:ext cx="9906000" cy="5486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
        <p:nvSpPr>
          <p:cNvPr id="6" name="矩形 5"/>
          <p:cNvSpPr/>
          <p:nvPr userDrawn="1"/>
        </p:nvSpPr>
        <p:spPr>
          <a:xfrm>
            <a:off x="0" y="0"/>
            <a:ext cx="9906000" cy="2606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Tree>
    <p:extLst>
      <p:ext uri="{BB962C8B-B14F-4D97-AF65-F5344CB8AC3E}">
        <p14:creationId xmlns:p14="http://schemas.microsoft.com/office/powerpoint/2010/main" val="113779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EACDF87A-B870-40AE-8A76-7B5D39971E54}" type="datetime1">
              <a:rPr lang="zh-TW" altLang="en-US" smtClean="0"/>
              <a:pPr>
                <a:defRPr/>
              </a:pPr>
              <a:t>2019/11/19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5AE7A10-E081-4EB6-B1EA-43547F2798A4}" type="slidenum">
              <a:rPr lang="en-US" altLang="zh-TW"/>
              <a:pPr>
                <a:defRPr/>
              </a:pPr>
              <a:t>‹#›</a:t>
            </a:fld>
            <a:endParaRPr lang="en-US" altLang="zh-TW"/>
          </a:p>
        </p:txBody>
      </p:sp>
    </p:spTree>
    <p:extLst>
      <p:ext uri="{BB962C8B-B14F-4D97-AF65-F5344CB8AC3E}">
        <p14:creationId xmlns:p14="http://schemas.microsoft.com/office/powerpoint/2010/main" val="4130147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2328" y="457200"/>
            <a:ext cx="3194943" cy="1600200"/>
          </a:xfrm>
        </p:spPr>
        <p:txBody>
          <a:bodyPr anchor="b"/>
          <a:lstStyle>
            <a:lvl1pPr>
              <a:defRPr sz="2600"/>
            </a:lvl1pPr>
          </a:lstStyle>
          <a:p>
            <a:r>
              <a:rPr lang="zh-TW" altLang="en-US"/>
              <a:t>按一下以編輯母片標題樣式</a:t>
            </a:r>
          </a:p>
        </p:txBody>
      </p:sp>
      <p:sp>
        <p:nvSpPr>
          <p:cNvPr id="3" name="內容版面配置區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82328" y="2057401"/>
            <a:ext cx="3194943" cy="3811588"/>
          </a:xfr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1861967812"/>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82328" y="457200"/>
            <a:ext cx="3194943" cy="1600200"/>
          </a:xfrm>
        </p:spPr>
        <p:txBody>
          <a:bodyPr anchor="b"/>
          <a:lstStyle>
            <a:lvl1pPr>
              <a:defRPr sz="2600"/>
            </a:lvl1pPr>
          </a:lstStyle>
          <a:p>
            <a:r>
              <a:rPr lang="zh-TW" altLang="en-US"/>
              <a:t>按一下以編輯母片標題樣式</a:t>
            </a:r>
          </a:p>
        </p:txBody>
      </p:sp>
      <p:sp>
        <p:nvSpPr>
          <p:cNvPr id="3" name="圖片版面配置區 2"/>
          <p:cNvSpPr>
            <a:spLocks noGrp="1"/>
          </p:cNvSpPr>
          <p:nvPr>
            <p:ph type="pic" idx="1"/>
          </p:nvPr>
        </p:nvSpPr>
        <p:spPr>
          <a:xfrm>
            <a:off x="4211340" y="987426"/>
            <a:ext cx="5014913" cy="4873625"/>
          </a:xfrm>
        </p:spPr>
        <p:txBody>
          <a:bodyPr/>
          <a:lstStyle>
            <a:lvl1pPr marL="0" indent="0">
              <a:buNone/>
              <a:defRPr sz="2600"/>
            </a:lvl1pPr>
            <a:lvl2pPr marL="371464" indent="0">
              <a:buNone/>
              <a:defRPr sz="2275"/>
            </a:lvl2pPr>
            <a:lvl3pPr marL="742927" indent="0">
              <a:buNone/>
              <a:defRPr sz="1950"/>
            </a:lvl3pPr>
            <a:lvl4pPr marL="1114391" indent="0">
              <a:buNone/>
              <a:defRPr sz="1625"/>
            </a:lvl4pPr>
            <a:lvl5pPr marL="1485854" indent="0">
              <a:buNone/>
              <a:defRPr sz="1625"/>
            </a:lvl5pPr>
            <a:lvl6pPr marL="1857318" indent="0">
              <a:buNone/>
              <a:defRPr sz="1625"/>
            </a:lvl6pPr>
            <a:lvl7pPr marL="2228781" indent="0">
              <a:buNone/>
              <a:defRPr sz="1625"/>
            </a:lvl7pPr>
            <a:lvl8pPr marL="2600245" indent="0">
              <a:buNone/>
              <a:defRPr sz="1625"/>
            </a:lvl8pPr>
            <a:lvl9pPr marL="2971709" indent="0">
              <a:buNone/>
              <a:defRPr sz="1625"/>
            </a:lvl9pPr>
          </a:lstStyle>
          <a:p>
            <a:endParaRPr lang="zh-TW" altLang="en-US"/>
          </a:p>
        </p:txBody>
      </p:sp>
      <p:sp>
        <p:nvSpPr>
          <p:cNvPr id="4" name="文字版面配置區 3"/>
          <p:cNvSpPr>
            <a:spLocks noGrp="1"/>
          </p:cNvSpPr>
          <p:nvPr>
            <p:ph type="body" sz="half" idx="2"/>
          </p:nvPr>
        </p:nvSpPr>
        <p:spPr>
          <a:xfrm>
            <a:off x="682328" y="2057401"/>
            <a:ext cx="3194943" cy="3811588"/>
          </a:xfr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194807248"/>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3850032065"/>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88982" y="365126"/>
            <a:ext cx="2135981" cy="5811839"/>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1038" y="365126"/>
            <a:ext cx="6284119" cy="581183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1985891292"/>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3" name="矩形 2"/>
          <p:cNvSpPr/>
          <p:nvPr userDrawn="1"/>
        </p:nvSpPr>
        <p:spPr>
          <a:xfrm>
            <a:off x="0" y="0"/>
            <a:ext cx="261274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Tree>
    <p:extLst>
      <p:ext uri="{BB962C8B-B14F-4D97-AF65-F5344CB8AC3E}">
        <p14:creationId xmlns:p14="http://schemas.microsoft.com/office/powerpoint/2010/main" val="162816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3" name="矩形 2"/>
          <p:cNvSpPr/>
          <p:nvPr userDrawn="1"/>
        </p:nvSpPr>
        <p:spPr>
          <a:xfrm>
            <a:off x="0" y="0"/>
            <a:ext cx="9906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
        <p:nvSpPr>
          <p:cNvPr id="4" name="矩形 3"/>
          <p:cNvSpPr/>
          <p:nvPr userDrawn="1"/>
        </p:nvSpPr>
        <p:spPr>
          <a:xfrm>
            <a:off x="0" y="0"/>
            <a:ext cx="506506"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a:p>
        </p:txBody>
      </p:sp>
    </p:spTree>
    <p:extLst>
      <p:ext uri="{BB962C8B-B14F-4D97-AF65-F5344CB8AC3E}">
        <p14:creationId xmlns:p14="http://schemas.microsoft.com/office/powerpoint/2010/main" val="312227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0"/>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B8EF2D61-EE85-4E08-84C9-DF8B1FF5391C}" type="datetime1">
              <a:rPr lang="zh-TW" altLang="en-US" smtClean="0"/>
              <a:pPr>
                <a:defRPr/>
              </a:pPr>
              <a:t>2019/11/19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A790F04-9CEE-4E7D-8622-C78C4EE4525A}" type="slidenum">
              <a:rPr lang="en-US" altLang="zh-TW"/>
              <a:pPr>
                <a:defRPr/>
              </a:pPr>
              <a:t>‹#›</a:t>
            </a:fld>
            <a:endParaRPr lang="en-US" altLang="zh-TW"/>
          </a:p>
        </p:txBody>
      </p:sp>
    </p:spTree>
    <p:extLst>
      <p:ext uri="{BB962C8B-B14F-4D97-AF65-F5344CB8AC3E}">
        <p14:creationId xmlns:p14="http://schemas.microsoft.com/office/powerpoint/2010/main" val="4114797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970213" y="1828800"/>
            <a:ext cx="2894012"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16625" y="1828800"/>
            <a:ext cx="2895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C7907EC3-8E6E-4BB5-8D0A-C53B25C5C8FA}" type="datetime1">
              <a:rPr lang="zh-TW" altLang="en-US" smtClean="0"/>
              <a:pPr>
                <a:defRPr/>
              </a:pPr>
              <a:t>2019/11/19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A46DEBC-1E58-4BDC-8C21-AC3A4551AA2F}" type="slidenum">
              <a:rPr lang="en-US" altLang="zh-TW"/>
              <a:pPr>
                <a:defRPr/>
              </a:pPr>
              <a:t>‹#›</a:t>
            </a:fld>
            <a:endParaRPr lang="en-US" altLang="zh-TW"/>
          </a:p>
        </p:txBody>
      </p:sp>
    </p:spTree>
    <p:extLst>
      <p:ext uri="{BB962C8B-B14F-4D97-AF65-F5344CB8AC3E}">
        <p14:creationId xmlns:p14="http://schemas.microsoft.com/office/powerpoint/2010/main" val="43137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fld id="{3F3AB681-B85D-434B-8F55-3E3EC9BD5E82}" type="datetime1">
              <a:rPr lang="zh-TW" altLang="en-US" smtClean="0"/>
              <a:pPr>
                <a:defRPr/>
              </a:pPr>
              <a:t>2019/11/19</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516E84EF-C778-4902-8070-DE347B990A53}" type="slidenum">
              <a:rPr lang="en-US" altLang="zh-TW"/>
              <a:pPr>
                <a:defRPr/>
              </a:pPr>
              <a:t>‹#›</a:t>
            </a:fld>
            <a:endParaRPr lang="en-US" altLang="zh-TW"/>
          </a:p>
        </p:txBody>
      </p:sp>
    </p:spTree>
    <p:extLst>
      <p:ext uri="{BB962C8B-B14F-4D97-AF65-F5344CB8AC3E}">
        <p14:creationId xmlns:p14="http://schemas.microsoft.com/office/powerpoint/2010/main" val="2788117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fld id="{8D91A88E-200A-43DF-852E-10C4F21C1582}" type="datetime1">
              <a:rPr lang="zh-TW" altLang="en-US" smtClean="0"/>
              <a:pPr>
                <a:defRPr/>
              </a:pPr>
              <a:t>2019/11/19</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95A9E00B-386B-437F-A17D-4DD8243B4B02}" type="slidenum">
              <a:rPr lang="en-US" altLang="zh-TW"/>
              <a:pPr>
                <a:defRPr/>
              </a:pPr>
              <a:t>‹#›</a:t>
            </a:fld>
            <a:endParaRPr lang="en-US" altLang="zh-TW"/>
          </a:p>
        </p:txBody>
      </p:sp>
    </p:spTree>
    <p:extLst>
      <p:ext uri="{BB962C8B-B14F-4D97-AF65-F5344CB8AC3E}">
        <p14:creationId xmlns:p14="http://schemas.microsoft.com/office/powerpoint/2010/main" val="584725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FC76F3F-84F5-4960-9852-EA96ED202A34}" type="datetime1">
              <a:rPr lang="zh-TW" altLang="en-US" smtClean="0"/>
              <a:pPr>
                <a:defRPr/>
              </a:pPr>
              <a:t>2019/11/19</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18E9E5A3-8700-46DB-BE88-9F97D5AE4F4A}" type="slidenum">
              <a:rPr lang="en-US" altLang="zh-TW"/>
              <a:pPr>
                <a:defRPr/>
              </a:pPr>
              <a:t>‹#›</a:t>
            </a:fld>
            <a:endParaRPr lang="en-US" altLang="zh-TW"/>
          </a:p>
        </p:txBody>
      </p:sp>
    </p:spTree>
    <p:extLst>
      <p:ext uri="{BB962C8B-B14F-4D97-AF65-F5344CB8AC3E}">
        <p14:creationId xmlns:p14="http://schemas.microsoft.com/office/powerpoint/2010/main" val="3642232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138"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D5624CA-DBA2-4FF6-87E5-B1289B25C8FD}" type="datetime1">
              <a:rPr lang="zh-TW" altLang="en-US" smtClean="0"/>
              <a:pPr>
                <a:defRPr/>
              </a:pPr>
              <a:t>2019/11/19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7CD9FEB-B90D-4F97-9EA6-09AAEEAA502A}" type="slidenum">
              <a:rPr lang="en-US" altLang="zh-TW"/>
              <a:pPr>
                <a:defRPr/>
              </a:pPr>
              <a:t>‹#›</a:t>
            </a:fld>
            <a:endParaRPr lang="en-US" altLang="zh-TW"/>
          </a:p>
        </p:txBody>
      </p:sp>
    </p:spTree>
    <p:extLst>
      <p:ext uri="{BB962C8B-B14F-4D97-AF65-F5344CB8AC3E}">
        <p14:creationId xmlns:p14="http://schemas.microsoft.com/office/powerpoint/2010/main" val="1117893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20FBB2B2-CA56-416B-97C6-F5BD5581A312}" type="datetime1">
              <a:rPr lang="zh-TW" altLang="en-US" smtClean="0"/>
              <a:pPr>
                <a:defRPr/>
              </a:pPr>
              <a:t>2019/11/19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8F776DC-B62C-46CD-9827-276C26712D11}" type="slidenum">
              <a:rPr lang="en-US" altLang="zh-TW"/>
              <a:pPr>
                <a:defRPr/>
              </a:pPr>
              <a:t>‹#›</a:t>
            </a:fld>
            <a:endParaRPr lang="en-US" altLang="zh-TW"/>
          </a:p>
        </p:txBody>
      </p:sp>
    </p:spTree>
    <p:extLst>
      <p:ext uri="{BB962C8B-B14F-4D97-AF65-F5344CB8AC3E}">
        <p14:creationId xmlns:p14="http://schemas.microsoft.com/office/powerpoint/2010/main" val="15804665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70213" y="762000"/>
            <a:ext cx="59420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2970213" y="1828800"/>
            <a:ext cx="594201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0"/>
            <a:r>
              <a:rPr lang="zh-TW" altLang="en-US"/>
              <a:t>第二層</a:t>
            </a:r>
          </a:p>
          <a:p>
            <a:pPr lvl="0"/>
            <a:r>
              <a:rPr lang="zh-TW" altLang="en-US"/>
              <a:t>第三層</a:t>
            </a:r>
          </a:p>
          <a:p>
            <a:pPr lvl="0"/>
            <a:r>
              <a:rPr lang="zh-TW" altLang="en-US"/>
              <a:t>第四層</a:t>
            </a:r>
          </a:p>
          <a:p>
            <a:pPr lvl="0"/>
            <a:r>
              <a:rPr lang="zh-TW" altLang="en-US"/>
              <a:t>第五層</a:t>
            </a:r>
          </a:p>
        </p:txBody>
      </p:sp>
      <p:sp>
        <p:nvSpPr>
          <p:cNvPr id="50180" name="Rectangle 4"/>
          <p:cNvSpPr>
            <a:spLocks noGrp="1" noChangeArrowheads="1"/>
          </p:cNvSpPr>
          <p:nvPr>
            <p:ph type="dt" sz="half" idx="2"/>
          </p:nvPr>
        </p:nvSpPr>
        <p:spPr bwMode="auto">
          <a:xfrm>
            <a:off x="990600" y="5886450"/>
            <a:ext cx="18986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rgbClr val="79551B"/>
                </a:solidFill>
                <a:effectLst/>
                <a:latin typeface="+mn-lt"/>
                <a:ea typeface="新細明體" pitchFamily="18" charset="-120"/>
              </a:defRPr>
            </a:lvl1pPr>
          </a:lstStyle>
          <a:p>
            <a:pPr>
              <a:defRPr/>
            </a:pPr>
            <a:fld id="{7D3E027D-9B68-4EC4-835B-5D78E3BAAC6D}" type="datetime1">
              <a:rPr lang="zh-TW" altLang="en-US" smtClean="0"/>
              <a:pPr>
                <a:defRPr/>
              </a:pPr>
              <a:t>2019/11/19</a:t>
            </a:fld>
            <a:endParaRPr lang="en-US" altLang="zh-TW"/>
          </a:p>
        </p:txBody>
      </p:sp>
      <p:sp>
        <p:nvSpPr>
          <p:cNvPr id="50181" name="Rectangle 5"/>
          <p:cNvSpPr>
            <a:spLocks noGrp="1" noChangeArrowheads="1"/>
          </p:cNvSpPr>
          <p:nvPr>
            <p:ph type="ftr" sz="quarter" idx="3"/>
          </p:nvPr>
        </p:nvSpPr>
        <p:spPr bwMode="auto">
          <a:xfrm>
            <a:off x="3384550" y="5886450"/>
            <a:ext cx="31369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79551B"/>
                </a:solidFill>
                <a:effectLst/>
                <a:latin typeface="+mn-lt"/>
                <a:ea typeface="新細明體" pitchFamily="18" charset="-120"/>
              </a:defRPr>
            </a:lvl1pPr>
          </a:lstStyle>
          <a:p>
            <a:pPr>
              <a:defRPr/>
            </a:pPr>
            <a:endParaRPr lang="en-US" altLang="zh-TW"/>
          </a:p>
        </p:txBody>
      </p:sp>
      <p:sp>
        <p:nvSpPr>
          <p:cNvPr id="50182" name="Rectangle 6"/>
          <p:cNvSpPr>
            <a:spLocks noGrp="1" noChangeArrowheads="1"/>
          </p:cNvSpPr>
          <p:nvPr>
            <p:ph type="sldNum" sz="quarter" idx="4"/>
          </p:nvPr>
        </p:nvSpPr>
        <p:spPr bwMode="auto">
          <a:xfrm>
            <a:off x="7016750" y="5886450"/>
            <a:ext cx="18986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79551B"/>
                </a:solidFill>
                <a:effectLst/>
                <a:latin typeface="+mn-lt"/>
                <a:ea typeface="新細明體" pitchFamily="18" charset="-120"/>
              </a:defRPr>
            </a:lvl1pPr>
          </a:lstStyle>
          <a:p>
            <a:pPr>
              <a:defRPr/>
            </a:pPr>
            <a:fld id="{19479737-7099-4C21-B7D1-5BC8DB606F90}"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4084"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Palatino Linotype" pitchFamily="18" charset="0"/>
        </a:defRPr>
      </a:lvl2pPr>
      <a:lvl3pPr algn="l" rtl="0" eaLnBrk="0" fontAlgn="base" hangingPunct="0">
        <a:spcBef>
          <a:spcPct val="0"/>
        </a:spcBef>
        <a:spcAft>
          <a:spcPct val="0"/>
        </a:spcAft>
        <a:defRPr sz="3200">
          <a:solidFill>
            <a:srgbClr val="79551B"/>
          </a:solidFill>
          <a:latin typeface="Palatino Linotype" pitchFamily="18" charset="0"/>
        </a:defRPr>
      </a:lvl3pPr>
      <a:lvl4pPr algn="l" rtl="0" eaLnBrk="0" fontAlgn="base" hangingPunct="0">
        <a:spcBef>
          <a:spcPct val="0"/>
        </a:spcBef>
        <a:spcAft>
          <a:spcPct val="0"/>
        </a:spcAft>
        <a:defRPr sz="3200">
          <a:solidFill>
            <a:srgbClr val="79551B"/>
          </a:solidFill>
          <a:latin typeface="Palatino Linotype" pitchFamily="18" charset="0"/>
        </a:defRPr>
      </a:lvl4pPr>
      <a:lvl5pPr algn="l" rtl="0" eaLnBrk="0" fontAlgn="base" hangingPunct="0">
        <a:spcBef>
          <a:spcPct val="0"/>
        </a:spcBef>
        <a:spcAft>
          <a:spcPct val="0"/>
        </a:spcAft>
        <a:defRPr sz="3200">
          <a:solidFill>
            <a:srgbClr val="79551B"/>
          </a:solidFill>
          <a:latin typeface="Palatino Linotype" pitchFamily="18" charset="0"/>
        </a:defRPr>
      </a:lvl5pPr>
      <a:lvl6pPr marL="457200" algn="l" rtl="0" fontAlgn="base">
        <a:spcBef>
          <a:spcPct val="0"/>
        </a:spcBef>
        <a:spcAft>
          <a:spcPct val="0"/>
        </a:spcAft>
        <a:defRPr sz="3200">
          <a:solidFill>
            <a:srgbClr val="79551B"/>
          </a:solidFill>
          <a:latin typeface="Palatino Linotype" pitchFamily="18" charset="0"/>
        </a:defRPr>
      </a:lvl6pPr>
      <a:lvl7pPr marL="914400" algn="l" rtl="0" fontAlgn="base">
        <a:spcBef>
          <a:spcPct val="0"/>
        </a:spcBef>
        <a:spcAft>
          <a:spcPct val="0"/>
        </a:spcAft>
        <a:defRPr sz="3200">
          <a:solidFill>
            <a:srgbClr val="79551B"/>
          </a:solidFill>
          <a:latin typeface="Palatino Linotype" pitchFamily="18" charset="0"/>
        </a:defRPr>
      </a:lvl7pPr>
      <a:lvl8pPr marL="1371600" algn="l" rtl="0" fontAlgn="base">
        <a:spcBef>
          <a:spcPct val="0"/>
        </a:spcBef>
        <a:spcAft>
          <a:spcPct val="0"/>
        </a:spcAft>
        <a:defRPr sz="3200">
          <a:solidFill>
            <a:srgbClr val="79551B"/>
          </a:solidFill>
          <a:latin typeface="Palatino Linotype" pitchFamily="18" charset="0"/>
        </a:defRPr>
      </a:lvl8pPr>
      <a:lvl9pPr marL="1828800" algn="l" rtl="0" fontAlgn="base">
        <a:spcBef>
          <a:spcPct val="0"/>
        </a:spcBef>
        <a:spcAft>
          <a:spcPct val="0"/>
        </a:spcAft>
        <a:defRPr sz="3200">
          <a:solidFill>
            <a:srgbClr val="79551B"/>
          </a:solidFill>
          <a:latin typeface="Palatino Linotype" pitchFamily="18"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81038" y="1825625"/>
            <a:ext cx="8543925" cy="4351339"/>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C24737ED-AD2E-4835-80B8-E64E1CFE0C06}" type="datetimeFigureOut">
              <a:rPr lang="zh-TW" altLang="en-US" smtClean="0"/>
              <a:t>2019/11/19</a:t>
            </a:fld>
            <a:endParaRPr lang="zh-TW" altLang="en-US"/>
          </a:p>
        </p:txBody>
      </p:sp>
      <p:sp>
        <p:nvSpPr>
          <p:cNvPr id="5" name="頁尾版面配置區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B532DE1F-0156-4BB8-A1F9-8CFB1B1852B7}" type="slidenum">
              <a:rPr lang="zh-TW" altLang="en-US" smtClean="0"/>
              <a:t>‹#›</a:t>
            </a:fld>
            <a:endParaRPr lang="zh-TW" altLang="en-US"/>
          </a:p>
        </p:txBody>
      </p:sp>
    </p:spTree>
    <p:extLst>
      <p:ext uri="{BB962C8B-B14F-4D97-AF65-F5344CB8AC3E}">
        <p14:creationId xmlns:p14="http://schemas.microsoft.com/office/powerpoint/2010/main" val="608452416"/>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100"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Lst>
  <p:hf hdr="0" ftr="0"/>
  <p:txStyles>
    <p:titleStyle>
      <a:lvl1pPr algn="l" defTabSz="742927"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2" indent="-185732" algn="l" defTabSz="742927" rtl="0" eaLnBrk="1" latinLnBrk="0" hangingPunct="1">
        <a:lnSpc>
          <a:spcPct val="90000"/>
        </a:lnSpc>
        <a:spcBef>
          <a:spcPts val="812"/>
        </a:spcBef>
        <a:buFont typeface="Arial" panose="020B0604020202020204" pitchFamily="34" charset="0"/>
        <a:buChar char="•"/>
        <a:defRPr sz="2275" kern="1200">
          <a:solidFill>
            <a:schemeClr val="tx1"/>
          </a:solidFill>
          <a:latin typeface="+mn-lt"/>
          <a:ea typeface="+mn-ea"/>
          <a:cs typeface="+mn-cs"/>
        </a:defRPr>
      </a:lvl1pPr>
      <a:lvl2pPr marL="557195" indent="-185732" algn="l" defTabSz="74292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59" indent="-185732" algn="l" defTabSz="74292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22"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4pPr>
      <a:lvl5pPr marL="1671586"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5pPr>
      <a:lvl6pPr marL="204305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6pPr>
      <a:lvl7pPr marL="2414513"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7pPr>
      <a:lvl8pPr marL="2785977"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zh-TW"/>
      </a:defPPr>
      <a:lvl1pPr marL="0" algn="l" defTabSz="742927" rtl="0" eaLnBrk="1" latinLnBrk="0" hangingPunct="1">
        <a:defRPr sz="1462" kern="1200">
          <a:solidFill>
            <a:schemeClr val="tx1"/>
          </a:solidFill>
          <a:latin typeface="+mn-lt"/>
          <a:ea typeface="+mn-ea"/>
          <a:cs typeface="+mn-cs"/>
        </a:defRPr>
      </a:lvl1pPr>
      <a:lvl2pPr marL="371464" algn="l" defTabSz="742927" rtl="0" eaLnBrk="1" latinLnBrk="0" hangingPunct="1">
        <a:defRPr sz="1462" kern="1200">
          <a:solidFill>
            <a:schemeClr val="tx1"/>
          </a:solidFill>
          <a:latin typeface="+mn-lt"/>
          <a:ea typeface="+mn-ea"/>
          <a:cs typeface="+mn-cs"/>
        </a:defRPr>
      </a:lvl2pPr>
      <a:lvl3pPr marL="742927" algn="l" defTabSz="742927" rtl="0" eaLnBrk="1" latinLnBrk="0" hangingPunct="1">
        <a:defRPr sz="1462" kern="1200">
          <a:solidFill>
            <a:schemeClr val="tx1"/>
          </a:solidFill>
          <a:latin typeface="+mn-lt"/>
          <a:ea typeface="+mn-ea"/>
          <a:cs typeface="+mn-cs"/>
        </a:defRPr>
      </a:lvl3pPr>
      <a:lvl4pPr marL="1114391" algn="l" defTabSz="742927" rtl="0" eaLnBrk="1" latinLnBrk="0" hangingPunct="1">
        <a:defRPr sz="1462" kern="1200">
          <a:solidFill>
            <a:schemeClr val="tx1"/>
          </a:solidFill>
          <a:latin typeface="+mn-lt"/>
          <a:ea typeface="+mn-ea"/>
          <a:cs typeface="+mn-cs"/>
        </a:defRPr>
      </a:lvl4pPr>
      <a:lvl5pPr marL="1485854" algn="l" defTabSz="742927" rtl="0" eaLnBrk="1" latinLnBrk="0" hangingPunct="1">
        <a:defRPr sz="1462" kern="1200">
          <a:solidFill>
            <a:schemeClr val="tx1"/>
          </a:solidFill>
          <a:latin typeface="+mn-lt"/>
          <a:ea typeface="+mn-ea"/>
          <a:cs typeface="+mn-cs"/>
        </a:defRPr>
      </a:lvl5pPr>
      <a:lvl6pPr marL="1857318" algn="l" defTabSz="742927" rtl="0" eaLnBrk="1" latinLnBrk="0" hangingPunct="1">
        <a:defRPr sz="1462" kern="1200">
          <a:solidFill>
            <a:schemeClr val="tx1"/>
          </a:solidFill>
          <a:latin typeface="+mn-lt"/>
          <a:ea typeface="+mn-ea"/>
          <a:cs typeface="+mn-cs"/>
        </a:defRPr>
      </a:lvl6pPr>
      <a:lvl7pPr marL="2228781" algn="l" defTabSz="742927" rtl="0" eaLnBrk="1" latinLnBrk="0" hangingPunct="1">
        <a:defRPr sz="1462" kern="1200">
          <a:solidFill>
            <a:schemeClr val="tx1"/>
          </a:solidFill>
          <a:latin typeface="+mn-lt"/>
          <a:ea typeface="+mn-ea"/>
          <a:cs typeface="+mn-cs"/>
        </a:defRPr>
      </a:lvl7pPr>
      <a:lvl8pPr marL="2600245" algn="l" defTabSz="742927" rtl="0" eaLnBrk="1" latinLnBrk="0" hangingPunct="1">
        <a:defRPr sz="1462" kern="1200">
          <a:solidFill>
            <a:schemeClr val="tx1"/>
          </a:solidFill>
          <a:latin typeface="+mn-lt"/>
          <a:ea typeface="+mn-ea"/>
          <a:cs typeface="+mn-cs"/>
        </a:defRPr>
      </a:lvl8pPr>
      <a:lvl9pPr marL="2971709" algn="l" defTabSz="742927" rtl="0" eaLnBrk="1" latinLnBrk="0" hangingPunct="1">
        <a:defRPr sz="14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png"/><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ved=0ahUKEwifrO665dbMAhUCGJQKHblQAfsQjRwIBw&amp;url=http://edu.people.com.cn/n/2012/0727/c1053-18610035.html&amp;psig=AFQjCNGr3YekZq_5t5vni1NQqvOwOEMCTA&amp;ust=1463219939746981" TargetMode="External"/><Relationship Id="rId2" Type="http://schemas.openxmlformats.org/officeDocument/2006/relationships/hyperlink" Target="mailto:js375@jioushun.com.tw" TargetMode="External"/><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hyperlink" Target="mailto:js375@jioushun.com.tw"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文字方塊 6"/>
          <p:cNvSpPr txBox="1"/>
          <p:nvPr/>
        </p:nvSpPr>
        <p:spPr>
          <a:xfrm>
            <a:off x="1928664" y="3284984"/>
            <a:ext cx="6340197" cy="830997"/>
          </a:xfrm>
          <a:prstGeom prst="rect">
            <a:avLst/>
          </a:prstGeom>
          <a:noFill/>
        </p:spPr>
        <p:txBody>
          <a:bodyPr wrap="none" rtlCol="0">
            <a:spAutoFit/>
          </a:bodyPr>
          <a:lstStyle/>
          <a:p>
            <a:pPr algn="l" defTabSz="990570" fontAlgn="auto">
              <a:spcBef>
                <a:spcPts val="0"/>
              </a:spcBef>
              <a:spcAft>
                <a:spcPts val="0"/>
              </a:spcAft>
            </a:pPr>
            <a:r>
              <a:rPr lang="zh-TW" altLang="en-US" sz="4800" b="1" dirty="0">
                <a:solidFill>
                  <a:srgbClr val="002060"/>
                </a:solidFill>
                <a:effectLst/>
                <a:latin typeface="標楷體" pitchFamily="65" charset="-120"/>
                <a:ea typeface="標楷體" pitchFamily="65" charset="-120"/>
              </a:rPr>
              <a:t>久舜營造股份有限公司</a:t>
            </a:r>
          </a:p>
        </p:txBody>
      </p:sp>
      <p:pic>
        <p:nvPicPr>
          <p:cNvPr id="4" name="Picture 2" descr="C:\Documents and Settings\user\桌面\久舜Mark\logo拷貝.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236" y="1772816"/>
            <a:ext cx="12954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50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5BD9BBC4-9E96-48C8-AD19-B28AC16A1C98}" type="slidenum">
              <a:rPr lang="en-US" altLang="zh-TW" smtClean="0"/>
              <a:pPr>
                <a:defRPr/>
              </a:pPr>
              <a:t>10</a:t>
            </a:fld>
            <a:endParaRPr lang="en-US" altLang="zh-TW"/>
          </a:p>
        </p:txBody>
      </p:sp>
      <p:sp>
        <p:nvSpPr>
          <p:cNvPr id="2" name="標題 1"/>
          <p:cNvSpPr>
            <a:spLocks noGrp="1"/>
          </p:cNvSpPr>
          <p:nvPr>
            <p:ph type="title" idx="4294967295"/>
          </p:nvPr>
        </p:nvSpPr>
        <p:spPr>
          <a:xfrm>
            <a:off x="1600200" y="228600"/>
            <a:ext cx="8305800" cy="838200"/>
          </a:xfrm>
        </p:spPr>
        <p:txBody>
          <a:bodyPr vert="horz" lIns="91440" tIns="45720" rIns="91440" bIns="45720" rtlCol="0" anchor="ctr">
            <a:normAutofit/>
          </a:bodyPr>
          <a:lstStyle/>
          <a:p>
            <a:pPr algn="r"/>
            <a:r>
              <a:rPr lang="en-US" altLang="zh-TW" b="1" cap="all" dirty="0">
                <a:solidFill>
                  <a:schemeClr val="accent2">
                    <a:lumMod val="50000"/>
                  </a:schemeClr>
                </a:solidFill>
                <a:effectLst>
                  <a:outerShdw blurRad="38100" dist="38100" dir="2700000" algn="tl">
                    <a:srgbClr val="000000">
                      <a:alpha val="43137"/>
                    </a:srgbClr>
                  </a:outerShdw>
                </a:effectLst>
                <a:latin typeface="標楷體" pitchFamily="65" charset="-120"/>
                <a:ea typeface="標楷體" pitchFamily="65" charset="-120"/>
                <a:cs typeface="+mn-cs"/>
              </a:rPr>
              <a:t>5.</a:t>
            </a:r>
            <a:r>
              <a:rPr lang="zh-TW" altLang="en-US" b="1" cap="all" dirty="0">
                <a:solidFill>
                  <a:schemeClr val="accent2">
                    <a:lumMod val="50000"/>
                  </a:schemeClr>
                </a:solidFill>
                <a:effectLst>
                  <a:outerShdw blurRad="38100" dist="38100" dir="2700000" algn="tl">
                    <a:srgbClr val="000000">
                      <a:alpha val="43137"/>
                    </a:srgbClr>
                  </a:outerShdw>
                </a:effectLst>
                <a:latin typeface="標楷體" pitchFamily="65" charset="-120"/>
                <a:ea typeface="標楷體" pitchFamily="65" charset="-120"/>
                <a:cs typeface="+mn-cs"/>
              </a:rPr>
              <a:t>新莊副都心（自建）</a:t>
            </a:r>
          </a:p>
        </p:txBody>
      </p:sp>
      <p:sp>
        <p:nvSpPr>
          <p:cNvPr id="4" name="文字版面配置區 3"/>
          <p:cNvSpPr>
            <a:spLocks noGrp="1"/>
          </p:cNvSpPr>
          <p:nvPr>
            <p:ph type="body" sz="half" idx="4294967295"/>
          </p:nvPr>
        </p:nvSpPr>
        <p:spPr>
          <a:xfrm>
            <a:off x="571909" y="576978"/>
            <a:ext cx="4381091" cy="2131942"/>
          </a:xfrm>
        </p:spPr>
        <p:txBody>
          <a:bodyPr>
            <a:noAutofit/>
          </a:bodyPr>
          <a:lstStyle/>
          <a:p>
            <a:pPr>
              <a:buFont typeface="Wingdings" pitchFamily="2" charset="2"/>
              <a:buChar char="Ø"/>
              <a:defRPr/>
            </a:pPr>
            <a:r>
              <a:rPr lang="en-US" altLang="zh-TW" sz="1600" dirty="0">
                <a:latin typeface="標楷體" pitchFamily="65" charset="-120"/>
                <a:ea typeface="標楷體" pitchFamily="65" charset="-120"/>
              </a:rPr>
              <a:t>5.</a:t>
            </a:r>
            <a:r>
              <a:rPr lang="zh-TW" altLang="en-US" sz="1600" dirty="0">
                <a:latin typeface="標楷體" pitchFamily="65" charset="-120"/>
                <a:ea typeface="標楷體" pitchFamily="65" charset="-120"/>
              </a:rPr>
              <a:t>新莊副都心（自建）</a:t>
            </a:r>
            <a:endParaRPr lang="en-US" altLang="zh-TW" sz="1600" dirty="0">
              <a:latin typeface="標楷體" pitchFamily="65" charset="-120"/>
              <a:ea typeface="標楷體" pitchFamily="65" charset="-120"/>
            </a:endParaRPr>
          </a:p>
          <a:p>
            <a:pPr>
              <a:buFont typeface="Wingdings" pitchFamily="2" charset="2"/>
              <a:buChar char="Ø"/>
              <a:defRPr/>
            </a:pPr>
            <a:r>
              <a:rPr lang="zh-TW" altLang="en-US" sz="1600" dirty="0">
                <a:latin typeface="標楷體" pitchFamily="65" charset="-120"/>
                <a:ea typeface="標楷體" pitchFamily="65" charset="-120"/>
              </a:rPr>
              <a:t>新北市新莊區榮華二路</a:t>
            </a:r>
            <a:endParaRPr lang="en-US" altLang="zh-TW" sz="1600" dirty="0">
              <a:latin typeface="標楷體" pitchFamily="65" charset="-120"/>
              <a:ea typeface="標楷體" pitchFamily="65" charset="-120"/>
            </a:endParaRPr>
          </a:p>
          <a:p>
            <a:pPr>
              <a:buFont typeface="Wingdings" pitchFamily="2" charset="2"/>
              <a:buChar char="Ø"/>
              <a:defRPr/>
            </a:pPr>
            <a:r>
              <a:rPr lang="zh-TW" altLang="en-US" sz="1600" dirty="0">
                <a:latin typeface="標楷體" pitchFamily="65" charset="-120"/>
                <a:ea typeface="標楷體" pitchFamily="65" charset="-120"/>
              </a:rPr>
              <a:t>地上十二樓、地下二樓</a:t>
            </a:r>
            <a:endParaRPr lang="en-US" altLang="zh-TW" sz="1600" dirty="0">
              <a:latin typeface="標楷體" pitchFamily="65" charset="-120"/>
              <a:ea typeface="標楷體" pitchFamily="65" charset="-120"/>
            </a:endParaRPr>
          </a:p>
          <a:p>
            <a:pPr>
              <a:buFont typeface="Wingdings" pitchFamily="2" charset="2"/>
              <a:buChar char="Ø"/>
              <a:defRPr/>
            </a:pPr>
            <a:r>
              <a:rPr lang="zh-TW" altLang="en-US" sz="1600" dirty="0">
                <a:latin typeface="標楷體" pitchFamily="65" charset="-120"/>
                <a:ea typeface="標楷體" pitchFamily="65" charset="-120"/>
              </a:rPr>
              <a:t>峰華採天際線建築的概念讓鋁板興隔柵搭配出線條層次，外觀正面搭配二種石材變化從基座延伸向上，讓建築的精神發揮到最完美</a:t>
            </a:r>
            <a:r>
              <a:rPr lang="zh-TW" altLang="en-US" sz="1600" dirty="0">
                <a:latin typeface="標楷體"/>
                <a:ea typeface="標楷體"/>
              </a:rPr>
              <a:t>。</a:t>
            </a:r>
            <a:endParaRPr lang="en-US" altLang="zh-TW" sz="1600" dirty="0">
              <a:latin typeface="標楷體" pitchFamily="65" charset="-120"/>
              <a:ea typeface="標楷體" pitchFamily="65" charset="-120"/>
            </a:endParaRPr>
          </a:p>
        </p:txBody>
      </p:sp>
      <p:pic>
        <p:nvPicPr>
          <p:cNvPr id="16388"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568" y="2400112"/>
            <a:ext cx="2808312" cy="389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72" t="6348" r="10141" b="16654"/>
          <a:stretch/>
        </p:blipFill>
        <p:spPr bwMode="auto">
          <a:xfrm>
            <a:off x="5669688" y="3231704"/>
            <a:ext cx="3315760" cy="30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版面配置區 3"/>
          <p:cNvSpPr txBox="1">
            <a:spLocks/>
          </p:cNvSpPr>
          <p:nvPr/>
        </p:nvSpPr>
        <p:spPr bwMode="auto">
          <a:xfrm>
            <a:off x="5241032" y="1196752"/>
            <a:ext cx="448777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a:buFont typeface="Wingdings" pitchFamily="2" charset="2"/>
              <a:buChar char="Ø"/>
              <a:defRPr/>
            </a:pPr>
            <a:r>
              <a:rPr lang="en-US" altLang="zh-TW" sz="1400" kern="0" dirty="0">
                <a:effectLst/>
                <a:latin typeface="標楷體" pitchFamily="65" charset="-120"/>
                <a:ea typeface="標楷體" pitchFamily="65" charset="-120"/>
              </a:rPr>
              <a:t>6.</a:t>
            </a:r>
            <a:r>
              <a:rPr lang="zh-TW" altLang="en-US" sz="1400" kern="0" dirty="0">
                <a:effectLst/>
                <a:latin typeface="標楷體" pitchFamily="65" charset="-120"/>
                <a:ea typeface="標楷體" pitchFamily="65" charset="-120"/>
              </a:rPr>
              <a:t>宏盛得意山莊一、二期</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台北市北投區三合路</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地上九樓、地下三樓</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春風區及微風區基地合計</a:t>
            </a:r>
            <a:r>
              <a:rPr lang="en-US" altLang="zh-TW" sz="1400" kern="0" dirty="0">
                <a:effectLst/>
                <a:latin typeface="標楷體" pitchFamily="65" charset="-120"/>
                <a:ea typeface="標楷體" pitchFamily="65" charset="-120"/>
              </a:rPr>
              <a:t>1085</a:t>
            </a:r>
            <a:r>
              <a:rPr lang="zh-TW" altLang="en-US" sz="1400" kern="0" dirty="0">
                <a:effectLst/>
                <a:latin typeface="標楷體" pitchFamily="65" charset="-120"/>
                <a:ea typeface="標楷體" pitchFamily="65" charset="-120"/>
              </a:rPr>
              <a:t>坪，共規劃</a:t>
            </a:r>
            <a:r>
              <a:rPr lang="en-US" altLang="zh-TW" sz="1400" kern="0" dirty="0">
                <a:effectLst/>
                <a:latin typeface="標楷體" pitchFamily="65" charset="-120"/>
                <a:ea typeface="標楷體" pitchFamily="65" charset="-120"/>
              </a:rPr>
              <a:t>99</a:t>
            </a:r>
            <a:r>
              <a:rPr lang="zh-TW" altLang="en-US" sz="1400" kern="0" dirty="0">
                <a:effectLst/>
                <a:latin typeface="標楷體" pitchFamily="65" charset="-120"/>
                <a:ea typeface="標楷體" pitchFamily="65" charset="-120"/>
              </a:rPr>
              <a:t>戶</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此案規劃以「自然建築」為主軸，強調建物與環境互相結合。為符合綠建築規範，屋頂採德國拜鐵膜防水施工、外牆內側加入節能輕石板，並採</a:t>
            </a:r>
            <a:r>
              <a:rPr lang="en-US" altLang="zh-TW" sz="1400" kern="0" dirty="0">
                <a:effectLst/>
                <a:latin typeface="標楷體" pitchFamily="65" charset="-120"/>
                <a:ea typeface="標楷體" pitchFamily="65" charset="-120"/>
              </a:rPr>
              <a:t>Low-E</a:t>
            </a:r>
            <a:r>
              <a:rPr lang="zh-TW" altLang="en-US" sz="1400" kern="0" dirty="0">
                <a:effectLst/>
                <a:latin typeface="標楷體" pitchFamily="65" charset="-120"/>
                <a:ea typeface="標楷體" pitchFamily="65" charset="-120"/>
              </a:rPr>
              <a:t>複層雙強化玻璃，可降低室內溫度。</a:t>
            </a:r>
            <a:endParaRPr lang="en-US" altLang="zh-TW" sz="1400" kern="0" dirty="0">
              <a:effectLst/>
              <a:latin typeface="標楷體" pitchFamily="65" charset="-120"/>
              <a:ea typeface="標楷體" pitchFamily="65" charset="-120"/>
            </a:endParaRPr>
          </a:p>
          <a:p>
            <a:pPr>
              <a:buFont typeface="Wingdings" pitchFamily="2" charset="2"/>
              <a:buChar char="Ø"/>
              <a:defRPr/>
            </a:pPr>
            <a:endParaRPr lang="en-US" altLang="zh-TW" sz="1400" kern="0" dirty="0">
              <a:effectLst/>
              <a:latin typeface="標楷體" pitchFamily="65" charset="-120"/>
              <a:ea typeface="標楷體" pitchFamily="65" charset="-120"/>
            </a:endParaRPr>
          </a:p>
          <a:p>
            <a:pPr>
              <a:buFont typeface="Wingdings" pitchFamily="2" charset="2"/>
              <a:buChar char="Ø"/>
              <a:defRPr/>
            </a:pPr>
            <a:endParaRPr lang="zh-TW" altLang="en-US" sz="1400" kern="0" dirty="0">
              <a:effectLst/>
              <a:latin typeface="標楷體" pitchFamily="65" charset="-120"/>
              <a:ea typeface="標楷體" pitchFamily="65"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BD9BBC4-9E96-48C8-AD19-B28AC16A1C98}" type="slidenum">
              <a:rPr lang="en-US" altLang="zh-TW" smtClean="0"/>
              <a:pPr>
                <a:defRPr/>
              </a:pPr>
              <a:t>11</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20" y="631130"/>
            <a:ext cx="4462938" cy="5318150"/>
          </a:xfrm>
          <a:prstGeom prst="rect">
            <a:avLst/>
          </a:prstGeom>
        </p:spPr>
      </p:pic>
      <p:sp>
        <p:nvSpPr>
          <p:cNvPr id="4" name="標題 1"/>
          <p:cNvSpPr txBox="1">
            <a:spLocks/>
          </p:cNvSpPr>
          <p:nvPr/>
        </p:nvSpPr>
        <p:spPr bwMode="auto">
          <a:xfrm>
            <a:off x="2865163" y="228600"/>
            <a:ext cx="6851650" cy="838200"/>
          </a:xfrm>
          <a:prstGeom prst="rect">
            <a:avLst/>
          </a:prstGeom>
        </p:spPr>
        <p:txBody>
          <a:bodyPr vert="horz" lIns="91440" tIns="45720" rIns="91440" bIns="45720" rtlCol="0" anchor="ctr">
            <a:normAutofit/>
          </a:bodyPr>
          <a:lstStyle>
            <a:lvl1pPr defTabSz="742927" eaLnBrk="1" latinLnBrk="0" hangingPunct="1">
              <a:lnSpc>
                <a:spcPct val="90000"/>
              </a:lnSpc>
              <a:buNone/>
              <a:defRPr sz="3575" b="1" cap="all">
                <a:solidFill>
                  <a:schemeClr val="accent2">
                    <a:lumMod val="50000"/>
                  </a:schemeClr>
                </a:solidFill>
                <a:latin typeface="標楷體" pitchFamily="65" charset="-120"/>
                <a:ea typeface="標楷體" pitchFamily="65" charset="-120"/>
              </a:defRPr>
            </a:lvl1pPr>
          </a:lstStyle>
          <a:p>
            <a:r>
              <a:rPr lang="en-US" altLang="zh-TW" dirty="0"/>
              <a:t>7.</a:t>
            </a:r>
            <a:r>
              <a:rPr lang="zh-TW" altLang="en-US" dirty="0"/>
              <a:t>長耀挹品</a:t>
            </a:r>
          </a:p>
        </p:txBody>
      </p:sp>
      <p:sp>
        <p:nvSpPr>
          <p:cNvPr id="5" name="文字版面配置區 3"/>
          <p:cNvSpPr txBox="1">
            <a:spLocks/>
          </p:cNvSpPr>
          <p:nvPr/>
        </p:nvSpPr>
        <p:spPr bwMode="auto">
          <a:xfrm>
            <a:off x="5624488" y="1772816"/>
            <a:ext cx="3793008" cy="4217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a:buFont typeface="Wingdings" pitchFamily="2" charset="2"/>
              <a:buChar char="Ø"/>
              <a:defRPr/>
            </a:pPr>
            <a:r>
              <a:rPr lang="zh-TW" altLang="en-US" sz="2400" dirty="0">
                <a:effectLst/>
                <a:latin typeface="標楷體" pitchFamily="65" charset="-120"/>
                <a:ea typeface="標楷體" pitchFamily="65" charset="-120"/>
              </a:rPr>
              <a:t>新北市林口區文化三路二段 仁愛路二段路口</a:t>
            </a:r>
            <a:endParaRPr lang="en-US" altLang="zh-TW" sz="2400" dirty="0">
              <a:effectLst/>
              <a:latin typeface="標楷體" pitchFamily="65" charset="-120"/>
              <a:ea typeface="標楷體" pitchFamily="65" charset="-120"/>
            </a:endParaRPr>
          </a:p>
          <a:p>
            <a:pPr>
              <a:buFont typeface="Wingdings" pitchFamily="2" charset="2"/>
              <a:buChar char="Ø"/>
              <a:defRPr/>
            </a:pPr>
            <a:r>
              <a:rPr lang="zh-TW" altLang="en-US" sz="2400" dirty="0">
                <a:effectLst/>
                <a:latin typeface="標楷體" pitchFamily="65" charset="-120"/>
                <a:ea typeface="標楷體" pitchFamily="65" charset="-120"/>
              </a:rPr>
              <a:t>地上十八樓、地下四樓</a:t>
            </a:r>
            <a:endParaRPr lang="en-US" altLang="zh-TW" sz="2400" dirty="0">
              <a:effectLst/>
              <a:latin typeface="標楷體" pitchFamily="65" charset="-120"/>
              <a:ea typeface="標楷體" pitchFamily="65" charset="-120"/>
            </a:endParaRPr>
          </a:p>
          <a:p>
            <a:pPr>
              <a:buFont typeface="Wingdings" pitchFamily="2" charset="2"/>
              <a:buChar char="Ø"/>
              <a:defRPr/>
            </a:pPr>
            <a:r>
              <a:rPr lang="zh-TW" altLang="en-US" sz="2400" dirty="0">
                <a:effectLst/>
                <a:latin typeface="標楷體" pitchFamily="65" charset="-120"/>
                <a:ea typeface="標楷體" pitchFamily="65" charset="-120"/>
              </a:rPr>
              <a:t>雙語明星學區～輕鬆散步</a:t>
            </a:r>
            <a:r>
              <a:rPr lang="en-US" altLang="zh-TW" sz="2400" dirty="0">
                <a:effectLst/>
                <a:latin typeface="標楷體" pitchFamily="65" charset="-120"/>
                <a:ea typeface="標楷體" pitchFamily="65" charset="-120"/>
              </a:rPr>
              <a:t>2</a:t>
            </a:r>
            <a:r>
              <a:rPr lang="zh-TW" altLang="en-US" sz="2400" dirty="0">
                <a:effectLst/>
                <a:latin typeface="標楷體" pitchFamily="65" charset="-120"/>
                <a:ea typeface="標楷體" pitchFamily="65" charset="-120"/>
              </a:rPr>
              <a:t>分鐘，從台北輕鬆移居～林口美式生活，機場捷運、三井</a:t>
            </a:r>
            <a:r>
              <a:rPr lang="en-US" altLang="zh-TW" sz="2400" dirty="0">
                <a:effectLst/>
                <a:latin typeface="標楷體" pitchFamily="65" charset="-120"/>
                <a:ea typeface="標楷體" pitchFamily="65" charset="-120"/>
              </a:rPr>
              <a:t>outlet</a:t>
            </a:r>
            <a:r>
              <a:rPr lang="zh-TW" altLang="en-US" sz="2400" dirty="0">
                <a:effectLst/>
                <a:latin typeface="標楷體" pitchFamily="65" charset="-120"/>
                <a:ea typeface="標楷體" pitchFamily="65" charset="-120"/>
              </a:rPr>
              <a:t>、國賓影城，都在轉角</a:t>
            </a:r>
            <a:r>
              <a:rPr lang="zh-TW" altLang="en-US" sz="2400" dirty="0">
                <a:effectLst/>
                <a:latin typeface="標楷體"/>
                <a:ea typeface="標楷體"/>
              </a:rPr>
              <a:t>。</a:t>
            </a:r>
            <a:endParaRPr lang="en-US" altLang="zh-TW" sz="2400" dirty="0">
              <a:effectLst/>
              <a:latin typeface="標楷體" pitchFamily="65" charset="-120"/>
              <a:ea typeface="標楷體" pitchFamily="65" charset="-120"/>
            </a:endParaRPr>
          </a:p>
        </p:txBody>
      </p:sp>
    </p:spTree>
    <p:extLst>
      <p:ext uri="{BB962C8B-B14F-4D97-AF65-F5344CB8AC3E}">
        <p14:creationId xmlns:p14="http://schemas.microsoft.com/office/powerpoint/2010/main" val="57196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5"/>
          <p:cNvGrpSpPr>
            <a:grpSpLocks/>
          </p:cNvGrpSpPr>
          <p:nvPr/>
        </p:nvGrpSpPr>
        <p:grpSpPr bwMode="auto">
          <a:xfrm>
            <a:off x="1366031" y="3121955"/>
            <a:ext cx="2678381" cy="2187657"/>
            <a:chOff x="862" y="713"/>
            <a:chExt cx="3780" cy="3490"/>
          </a:xfrm>
        </p:grpSpPr>
        <p:grpSp>
          <p:nvGrpSpPr>
            <p:cNvPr id="32" name="Group 6"/>
            <p:cNvGrpSpPr>
              <a:grpSpLocks/>
            </p:cNvGrpSpPr>
            <p:nvPr/>
          </p:nvGrpSpPr>
          <p:grpSpPr bwMode="auto">
            <a:xfrm>
              <a:off x="1082" y="2210"/>
              <a:ext cx="3406" cy="1993"/>
              <a:chOff x="1082" y="2355"/>
              <a:chExt cx="3406" cy="1993"/>
            </a:xfrm>
          </p:grpSpPr>
          <p:sp>
            <p:nvSpPr>
              <p:cNvPr id="45" name="Freeform 7"/>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80808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6"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rgbClr val="66990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7"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96969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grpSp>
        <p:grpSp>
          <p:nvGrpSpPr>
            <p:cNvPr id="33" name="Group 10"/>
            <p:cNvGrpSpPr>
              <a:grpSpLocks/>
            </p:cNvGrpSpPr>
            <p:nvPr/>
          </p:nvGrpSpPr>
          <p:grpSpPr bwMode="auto">
            <a:xfrm>
              <a:off x="1009" y="1723"/>
              <a:ext cx="3527" cy="1993"/>
              <a:chOff x="1082" y="2355"/>
              <a:chExt cx="3406" cy="1993"/>
            </a:xfrm>
          </p:grpSpPr>
          <p:sp>
            <p:nvSpPr>
              <p:cNvPr id="42" name="Freeform 11"/>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B2B2B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3"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rgbClr val="25557B"/>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4"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B4B4B4"/>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grpSp>
        <p:grpSp>
          <p:nvGrpSpPr>
            <p:cNvPr id="34" name="Group 14"/>
            <p:cNvGrpSpPr>
              <a:grpSpLocks/>
            </p:cNvGrpSpPr>
            <p:nvPr/>
          </p:nvGrpSpPr>
          <p:grpSpPr bwMode="auto">
            <a:xfrm>
              <a:off x="935" y="1219"/>
              <a:ext cx="3653" cy="1993"/>
              <a:chOff x="1082" y="2355"/>
              <a:chExt cx="3406" cy="1993"/>
            </a:xfrm>
          </p:grpSpPr>
          <p:sp>
            <p:nvSpPr>
              <p:cNvPr id="39" name="Freeform 15"/>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C0C0C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0"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rgbClr val="B2B2B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41"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grpSp>
        <p:grpSp>
          <p:nvGrpSpPr>
            <p:cNvPr id="35" name="Group 18"/>
            <p:cNvGrpSpPr>
              <a:grpSpLocks/>
            </p:cNvGrpSpPr>
            <p:nvPr/>
          </p:nvGrpSpPr>
          <p:grpSpPr bwMode="auto">
            <a:xfrm>
              <a:off x="862" y="713"/>
              <a:ext cx="3780" cy="1993"/>
              <a:chOff x="1082" y="2355"/>
              <a:chExt cx="3406" cy="1993"/>
            </a:xfrm>
          </p:grpSpPr>
          <p:sp>
            <p:nvSpPr>
              <p:cNvPr id="36" name="Freeform 19"/>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37"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rgbClr val="E4C244"/>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38"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grpSp>
      </p:grpSp>
      <p:grpSp>
        <p:nvGrpSpPr>
          <p:cNvPr id="6" name="群組 5"/>
          <p:cNvGrpSpPr/>
          <p:nvPr/>
        </p:nvGrpSpPr>
        <p:grpSpPr>
          <a:xfrm>
            <a:off x="875382" y="1916832"/>
            <a:ext cx="8110066" cy="3080038"/>
            <a:chOff x="1597377" y="1700808"/>
            <a:chExt cx="9583839" cy="3738253"/>
          </a:xfrm>
        </p:grpSpPr>
        <p:sp>
          <p:nvSpPr>
            <p:cNvPr id="29" name="AutoShape 2"/>
            <p:cNvSpPr>
              <a:spLocks noChangeArrowheads="1"/>
            </p:cNvSpPr>
            <p:nvPr/>
          </p:nvSpPr>
          <p:spPr bwMode="gray">
            <a:xfrm flipH="1">
              <a:off x="3854381" y="2494703"/>
              <a:ext cx="895475" cy="718741"/>
            </a:xfrm>
            <a:prstGeom prst="curvedRightArrow">
              <a:avLst>
                <a:gd name="adj1" fmla="val 16542"/>
                <a:gd name="adj2" fmla="val 38977"/>
                <a:gd name="adj3" fmla="val 33845"/>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zh-TW" altLang="en-US" sz="1800">
                <a:solidFill>
                  <a:srgbClr val="333333"/>
                </a:solidFill>
                <a:effectLst/>
                <a:latin typeface="Arial" charset="0"/>
                <a:ea typeface="+mn-ea"/>
              </a:endParaRPr>
            </a:p>
          </p:txBody>
        </p:sp>
        <p:sp>
          <p:nvSpPr>
            <p:cNvPr id="30" name="AutoShape 3"/>
            <p:cNvSpPr>
              <a:spLocks noChangeArrowheads="1"/>
            </p:cNvSpPr>
            <p:nvPr/>
          </p:nvSpPr>
          <p:spPr bwMode="gray">
            <a:xfrm>
              <a:off x="2139124" y="2526130"/>
              <a:ext cx="895476" cy="718741"/>
            </a:xfrm>
            <a:prstGeom prst="curvedRightArrow">
              <a:avLst>
                <a:gd name="adj1" fmla="val 19583"/>
                <a:gd name="adj2" fmla="val 44676"/>
                <a:gd name="adj3" fmla="val 33652"/>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zh-TW" altLang="en-US" sz="1800">
                <a:solidFill>
                  <a:srgbClr val="333333"/>
                </a:solidFill>
                <a:effectLst/>
                <a:latin typeface="Arial" charset="0"/>
                <a:ea typeface="+mn-ea"/>
              </a:endParaRPr>
            </a:p>
          </p:txBody>
        </p:sp>
        <p:sp>
          <p:nvSpPr>
            <p:cNvPr id="48" name="AutoShape 23"/>
            <p:cNvSpPr>
              <a:spLocks/>
            </p:cNvSpPr>
            <p:nvPr/>
          </p:nvSpPr>
          <p:spPr bwMode="black">
            <a:xfrm>
              <a:off x="5451098" y="2977051"/>
              <a:ext cx="2830673" cy="373035"/>
            </a:xfrm>
            <a:prstGeom prst="callout2">
              <a:avLst>
                <a:gd name="adj1" fmla="val 26375"/>
                <a:gd name="adj2" fmla="val -2421"/>
                <a:gd name="adj3" fmla="val 26375"/>
                <a:gd name="adj4" fmla="val -14833"/>
                <a:gd name="adj5" fmla="val 253847"/>
                <a:gd name="adj6" fmla="val -27903"/>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zh-TW" altLang="en-US" sz="1800" b="1" u="sng" dirty="0">
                  <a:solidFill>
                    <a:srgbClr val="FFCC00"/>
                  </a:solidFill>
                  <a:effectLst/>
                  <a:latin typeface="標楷體" pitchFamily="65" charset="-120"/>
                  <a:ea typeface="標楷體" pitchFamily="65" charset="-120"/>
                </a:rPr>
                <a:t>專業技術研究發展</a:t>
              </a:r>
              <a:endParaRPr lang="en-US" altLang="zh-TW" sz="1800" u="sng" dirty="0">
                <a:solidFill>
                  <a:srgbClr val="FFCC00"/>
                </a:solidFill>
                <a:effectLst/>
                <a:latin typeface="Arial" charset="0"/>
              </a:endParaRPr>
            </a:p>
          </p:txBody>
        </p:sp>
        <p:sp>
          <p:nvSpPr>
            <p:cNvPr id="49" name="AutoShape 24"/>
            <p:cNvSpPr>
              <a:spLocks/>
            </p:cNvSpPr>
            <p:nvPr/>
          </p:nvSpPr>
          <p:spPr bwMode="black">
            <a:xfrm>
              <a:off x="5438244" y="3590577"/>
              <a:ext cx="2819248" cy="538372"/>
            </a:xfrm>
            <a:prstGeom prst="callout2">
              <a:avLst>
                <a:gd name="adj1" fmla="val 18273"/>
                <a:gd name="adj2" fmla="val -2431"/>
                <a:gd name="adj3" fmla="val 18273"/>
                <a:gd name="adj4" fmla="val -15398"/>
                <a:gd name="adj5" fmla="val 136801"/>
                <a:gd name="adj6" fmla="val -28773"/>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zh-TW" altLang="en-US" sz="1800" b="1" u="sng" dirty="0">
                  <a:solidFill>
                    <a:schemeClr val="bg1">
                      <a:lumMod val="50000"/>
                    </a:schemeClr>
                  </a:solidFill>
                  <a:effectLst/>
                  <a:latin typeface="標楷體" pitchFamily="65" charset="-120"/>
                  <a:ea typeface="標楷體" pitchFamily="65" charset="-120"/>
                </a:rPr>
                <a:t>管理能力</a:t>
              </a:r>
              <a:endParaRPr lang="en-US" altLang="zh-TW" sz="1800" u="sng" dirty="0">
                <a:solidFill>
                  <a:schemeClr val="bg1">
                    <a:lumMod val="50000"/>
                  </a:schemeClr>
                </a:solidFill>
                <a:effectLst/>
                <a:latin typeface="Arial" charset="0"/>
              </a:endParaRPr>
            </a:p>
          </p:txBody>
        </p:sp>
        <p:sp>
          <p:nvSpPr>
            <p:cNvPr id="50" name="AutoShape 25"/>
            <p:cNvSpPr>
              <a:spLocks/>
            </p:cNvSpPr>
            <p:nvPr/>
          </p:nvSpPr>
          <p:spPr bwMode="black">
            <a:xfrm>
              <a:off x="5392453" y="5054639"/>
              <a:ext cx="2974593" cy="384422"/>
            </a:xfrm>
            <a:prstGeom prst="callout2">
              <a:avLst>
                <a:gd name="adj1" fmla="val 17736"/>
                <a:gd name="adj2" fmla="val -2486"/>
                <a:gd name="adj3" fmla="val 17736"/>
                <a:gd name="adj4" fmla="val -16468"/>
                <a:gd name="adj5" fmla="val 48791"/>
                <a:gd name="adj6" fmla="val -23802"/>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zh-TW" altLang="en-US" sz="1800" b="1" u="sng" dirty="0">
                  <a:solidFill>
                    <a:srgbClr val="006600"/>
                  </a:solidFill>
                  <a:effectLst/>
                  <a:latin typeface="標楷體" pitchFamily="65" charset="-120"/>
                  <a:ea typeface="標楷體" pitchFamily="65" charset="-120"/>
                </a:rPr>
                <a:t>工程實績</a:t>
              </a:r>
              <a:endParaRPr lang="en-US" altLang="zh-TW" sz="1800" u="sng" dirty="0">
                <a:solidFill>
                  <a:srgbClr val="006600"/>
                </a:solidFill>
                <a:effectLst/>
                <a:latin typeface="Arial" charset="0"/>
              </a:endParaRPr>
            </a:p>
          </p:txBody>
        </p:sp>
        <p:sp>
          <p:nvSpPr>
            <p:cNvPr id="51" name="AutoShape 26"/>
            <p:cNvSpPr>
              <a:spLocks/>
            </p:cNvSpPr>
            <p:nvPr/>
          </p:nvSpPr>
          <p:spPr bwMode="black">
            <a:xfrm>
              <a:off x="5431102" y="4337850"/>
              <a:ext cx="2786399" cy="478250"/>
            </a:xfrm>
            <a:prstGeom prst="callout2">
              <a:avLst>
                <a:gd name="adj1" fmla="val 20569"/>
                <a:gd name="adj2" fmla="val -2458"/>
                <a:gd name="adj3" fmla="val 20569"/>
                <a:gd name="adj4" fmla="val -16861"/>
                <a:gd name="adj5" fmla="val 97431"/>
                <a:gd name="adj6" fmla="val -31676"/>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zh-TW" altLang="en-US" sz="1800" b="1" u="sng" dirty="0">
                  <a:solidFill>
                    <a:srgbClr val="0000FF"/>
                  </a:solidFill>
                  <a:effectLst/>
                  <a:latin typeface="標楷體" pitchFamily="65" charset="-120"/>
                  <a:ea typeface="標楷體" pitchFamily="65" charset="-120"/>
                </a:rPr>
                <a:t>施工品質</a:t>
              </a:r>
              <a:endParaRPr lang="en-US" altLang="zh-TW" sz="1800" u="sng" dirty="0">
                <a:solidFill>
                  <a:srgbClr val="0000FF"/>
                </a:solidFill>
                <a:effectLst/>
                <a:latin typeface="Arial" charset="0"/>
              </a:endParaRPr>
            </a:p>
          </p:txBody>
        </p:sp>
        <p:sp>
          <p:nvSpPr>
            <p:cNvPr id="52" name="AutoShape 27"/>
            <p:cNvSpPr>
              <a:spLocks noChangeArrowheads="1"/>
            </p:cNvSpPr>
            <p:nvPr/>
          </p:nvSpPr>
          <p:spPr bwMode="gray">
            <a:xfrm rot="21055880">
              <a:off x="1597377" y="3564615"/>
              <a:ext cx="354191" cy="1653377"/>
            </a:xfrm>
            <a:prstGeom prst="upArrow">
              <a:avLst>
                <a:gd name="adj1" fmla="val 50194"/>
                <a:gd name="adj2" fmla="val 74947"/>
              </a:avLst>
            </a:prstGeom>
            <a:gradFill rotWithShape="1">
              <a:gsLst>
                <a:gs pos="0">
                  <a:srgbClr val="E4C244"/>
                </a:gs>
                <a:gs pos="100000">
                  <a:srgbClr val="FF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pic>
          <p:nvPicPr>
            <p:cNvPr id="54" name="Picture 31" descr="num11"/>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23495" y="1700808"/>
              <a:ext cx="2202269" cy="237485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824302" y="1700808"/>
              <a:ext cx="4356914" cy="787815"/>
            </a:xfrm>
            <a:prstGeom prst="rect">
              <a:avLst/>
            </a:prstGeom>
          </p:spPr>
          <p:txBody>
            <a:bodyPr wrap="square">
              <a:spAutoFit/>
            </a:bodyPr>
            <a:lstStyle/>
            <a:p>
              <a:pPr algn="l"/>
              <a:r>
                <a:rPr lang="zh-TW" altLang="en-US" sz="2000" b="1" dirty="0">
                  <a:latin typeface="標楷體" pitchFamily="65" charset="-120"/>
                  <a:ea typeface="標楷體" pitchFamily="65" charset="-120"/>
                </a:rPr>
                <a:t>營建署對綜合營造業定期評鑑：</a:t>
              </a:r>
              <a:endParaRPr lang="en-US" altLang="zh-TW" sz="2000" b="1" dirty="0">
                <a:latin typeface="標楷體" pitchFamily="65" charset="-120"/>
                <a:ea typeface="標楷體" pitchFamily="65" charset="-120"/>
              </a:endParaRPr>
            </a:p>
            <a:p>
              <a:pPr algn="l"/>
              <a:r>
                <a:rPr lang="zh-TW" altLang="en-US" sz="2000" b="1" dirty="0">
                  <a:latin typeface="標楷體" pitchFamily="65" charset="-120"/>
                  <a:ea typeface="標楷體" pitchFamily="65" charset="-120"/>
                </a:rPr>
                <a:t>評鑑結果分為三級</a:t>
              </a:r>
              <a:endParaRPr lang="zh-TW" altLang="en-US" sz="2000" dirty="0"/>
            </a:p>
          </p:txBody>
        </p:sp>
      </p:grpSp>
      <p:sp>
        <p:nvSpPr>
          <p:cNvPr id="57" name="Rectangle 54"/>
          <p:cNvSpPr>
            <a:spLocks noChangeArrowheads="1"/>
          </p:cNvSpPr>
          <p:nvPr/>
        </p:nvSpPr>
        <p:spPr bwMode="gray">
          <a:xfrm>
            <a:off x="596617" y="5487128"/>
            <a:ext cx="8532845" cy="819873"/>
          </a:xfrm>
          <a:prstGeom prst="rect">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lgn="ctr">
            <a:solidFill>
              <a:srgbClr val="969696"/>
            </a:solidFill>
            <a:miter lim="800000"/>
            <a:headEnd/>
            <a:tailEnd/>
          </a:ln>
          <a:effectLst>
            <a:outerShdw dist="99190" dir="2388334" algn="ctr" rotWithShape="0">
              <a:srgbClr val="969696">
                <a:alpha val="50000"/>
              </a:srgbClr>
            </a:outerShdw>
          </a:effectLst>
        </p:spPr>
        <p:txBody>
          <a:bodyPr wrap="none" anchor="ctr"/>
          <a:lstStyle/>
          <a:p>
            <a:pPr algn="ctr" eaLnBrk="0" hangingPunct="0"/>
            <a:endParaRPr lang="zh-TW" altLang="zh-TW"/>
          </a:p>
        </p:txBody>
      </p:sp>
      <p:sp>
        <p:nvSpPr>
          <p:cNvPr id="58" name="Rectangle 55"/>
          <p:cNvSpPr>
            <a:spLocks noChangeArrowheads="1"/>
          </p:cNvSpPr>
          <p:nvPr/>
        </p:nvSpPr>
        <p:spPr bwMode="ltGray">
          <a:xfrm>
            <a:off x="776536" y="5611268"/>
            <a:ext cx="8208911" cy="55403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9" name="Text Box 56"/>
          <p:cNvSpPr txBox="1">
            <a:spLocks noChangeArrowheads="1"/>
          </p:cNvSpPr>
          <p:nvPr/>
        </p:nvSpPr>
        <p:spPr bwMode="black">
          <a:xfrm>
            <a:off x="992558" y="5682214"/>
            <a:ext cx="8208911" cy="40011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l"/>
            <a:r>
              <a:rPr lang="zh-TW" altLang="en-US" sz="2000" b="1" dirty="0">
                <a:effectLst/>
                <a:latin typeface="標楷體" pitchFamily="65" charset="-120"/>
                <a:ea typeface="標楷體" pitchFamily="65" charset="-120"/>
              </a:rPr>
              <a:t>評鑑在營造業之功能</a:t>
            </a:r>
            <a:r>
              <a:rPr lang="en-US" altLang="zh-TW" sz="2000" b="1" dirty="0">
                <a:effectLst/>
                <a:latin typeface="標楷體" pitchFamily="65" charset="-120"/>
                <a:ea typeface="標楷體" pitchFamily="65" charset="-120"/>
              </a:rPr>
              <a:t>:</a:t>
            </a:r>
            <a:r>
              <a:rPr lang="zh-TW" altLang="en-US" sz="2000" b="1" dirty="0">
                <a:effectLst/>
                <a:latin typeface="標楷體" pitchFamily="65" charset="-120"/>
                <a:ea typeface="標楷體" pitchFamily="65" charset="-120"/>
              </a:rPr>
              <a:t> 營造業升等、承攬公共工程、評選優良營造業</a:t>
            </a:r>
            <a:endParaRPr lang="zh-TW" altLang="en-US" sz="2000" dirty="0">
              <a:effectLst/>
            </a:endParaRPr>
          </a:p>
        </p:txBody>
      </p:sp>
      <p:pic>
        <p:nvPicPr>
          <p:cNvPr id="6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521" y="3283888"/>
            <a:ext cx="1750162" cy="16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投影片編號版面配置區 3"/>
          <p:cNvSpPr>
            <a:spLocks noGrp="1"/>
          </p:cNvSpPr>
          <p:nvPr>
            <p:ph type="sldNum" sz="quarter" idx="12"/>
          </p:nvPr>
        </p:nvSpPr>
        <p:spPr>
          <a:xfrm>
            <a:off x="6348041" y="5954624"/>
            <a:ext cx="2209257" cy="334803"/>
          </a:xfrm>
        </p:spPr>
        <p:txBody>
          <a:bodyPr/>
          <a:lstStyle/>
          <a:p>
            <a:pPr>
              <a:defRPr/>
            </a:pPr>
            <a:fld id="{ABAF9D2C-992D-4D97-A182-ACB291B6D35E}" type="slidenum">
              <a:rPr lang="en-US" altLang="zh-TW" sz="1200" smtClean="0">
                <a:latin typeface="標楷體" panose="03000509000000000000" pitchFamily="65" charset="-120"/>
                <a:ea typeface="標楷體" panose="03000509000000000000" pitchFamily="65" charset="-120"/>
              </a:rPr>
              <a:pPr>
                <a:defRPr/>
              </a:pPr>
              <a:t>12</a:t>
            </a:fld>
            <a:endParaRPr lang="en-US" altLang="zh-TW" sz="1200" dirty="0">
              <a:latin typeface="標楷體" panose="03000509000000000000" pitchFamily="65" charset="-120"/>
              <a:ea typeface="標楷體" panose="03000509000000000000" pitchFamily="65" charset="-120"/>
            </a:endParaRPr>
          </a:p>
        </p:txBody>
      </p:sp>
      <p:sp>
        <p:nvSpPr>
          <p:cNvPr id="65" name="AutoShape 4"/>
          <p:cNvSpPr>
            <a:spLocks noChangeArrowheads="1"/>
          </p:cNvSpPr>
          <p:nvPr/>
        </p:nvSpPr>
        <p:spPr bwMode="gray">
          <a:xfrm>
            <a:off x="1064569" y="1041525"/>
            <a:ext cx="5852748" cy="443259"/>
          </a:xfrm>
          <a:prstGeom prst="roundRect">
            <a:avLst>
              <a:gd name="adj" fmla="val 16667"/>
            </a:avLst>
          </a:prstGeom>
          <a:gradFill rotWithShape="1">
            <a:gsLst>
              <a:gs pos="0">
                <a:srgbClr val="C1933F"/>
              </a:gs>
              <a:gs pos="100000">
                <a:srgbClr val="C1933F">
                  <a:gamma/>
                  <a:tint val="40000"/>
                  <a:invGamma/>
                  <a:lumMod val="53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eaLnBrk="0" hangingPunct="0"/>
            <a:r>
              <a:rPr lang="zh-TW" altLang="en-US" b="1" dirty="0">
                <a:solidFill>
                  <a:schemeClr val="tx2"/>
                </a:solidFill>
                <a:latin typeface="標楷體" panose="03000509000000000000" pitchFamily="65" charset="-120"/>
                <a:ea typeface="標楷體" panose="03000509000000000000" pitchFamily="65" charset="-120"/>
              </a:rPr>
              <a:t>內政部營建署營造業評鑑</a:t>
            </a:r>
            <a:r>
              <a:rPr lang="en-US" altLang="zh-TW" b="1" dirty="0">
                <a:solidFill>
                  <a:schemeClr val="tx2"/>
                </a:solidFill>
                <a:latin typeface="標楷體" panose="03000509000000000000" pitchFamily="65" charset="-120"/>
                <a:ea typeface="標楷體" panose="03000509000000000000" pitchFamily="65" charset="-120"/>
              </a:rPr>
              <a:t>_</a:t>
            </a:r>
            <a:r>
              <a:rPr lang="zh-TW" altLang="en-US" b="1" u="sng" dirty="0">
                <a:solidFill>
                  <a:schemeClr val="tx2"/>
                </a:solidFill>
                <a:effectLst/>
                <a:latin typeface="標楷體" panose="03000509000000000000" pitchFamily="65" charset="-120"/>
                <a:ea typeface="標楷體" panose="03000509000000000000" pitchFamily="65" charset="-120"/>
              </a:rPr>
              <a:t>連續三年第一級</a:t>
            </a:r>
            <a:endParaRPr lang="en-US" altLang="zh-TW" b="1" u="sng" dirty="0">
              <a:solidFill>
                <a:schemeClr val="tx2"/>
              </a:solidFill>
              <a:effectLst/>
              <a:latin typeface="標楷體" panose="03000509000000000000" pitchFamily="65" charset="-120"/>
              <a:ea typeface="標楷體" panose="03000509000000000000" pitchFamily="65" charset="-120"/>
            </a:endParaRPr>
          </a:p>
        </p:txBody>
      </p:sp>
      <p:sp>
        <p:nvSpPr>
          <p:cNvPr id="66" name="Rectangle 2"/>
          <p:cNvSpPr>
            <a:spLocks noChangeArrowheads="1"/>
          </p:cNvSpPr>
          <p:nvPr/>
        </p:nvSpPr>
        <p:spPr bwMode="auto">
          <a:xfrm>
            <a:off x="1244690" y="113727"/>
            <a:ext cx="8655858" cy="1085149"/>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sp>
        <p:nvSpPr>
          <p:cNvPr id="67" name="AutoShape 15"/>
          <p:cNvSpPr>
            <a:spLocks noChangeArrowheads="1"/>
          </p:cNvSpPr>
          <p:nvPr/>
        </p:nvSpPr>
        <p:spPr bwMode="gray">
          <a:xfrm>
            <a:off x="875928" y="302506"/>
            <a:ext cx="2285966" cy="462197"/>
          </a:xfrm>
          <a:prstGeom prst="roundRect">
            <a:avLst>
              <a:gd name="adj" fmla="val 50000"/>
            </a:avLst>
          </a:prstGeom>
          <a:gradFill rotWithShape="1">
            <a:gsLst>
              <a:gs pos="0">
                <a:srgbClr val="C1933F"/>
              </a:gs>
              <a:gs pos="100000">
                <a:srgbClr val="C1933F">
                  <a:gamma/>
                  <a:tint val="40000"/>
                  <a:invGamma/>
                  <a:lumMod val="92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企業形象</a:t>
            </a:r>
          </a:p>
        </p:txBody>
      </p:sp>
      <p:sp>
        <p:nvSpPr>
          <p:cNvPr id="8" name="矩形 7"/>
          <p:cNvSpPr/>
          <p:nvPr/>
        </p:nvSpPr>
        <p:spPr>
          <a:xfrm rot="21173783">
            <a:off x="537233" y="3681125"/>
            <a:ext cx="461665" cy="1105375"/>
          </a:xfrm>
          <a:prstGeom prst="rect">
            <a:avLst/>
          </a:prstGeom>
        </p:spPr>
        <p:txBody>
          <a:bodyPr vert="eaVert" wrap="square" anchor="ctr" anchorCtr="0">
            <a:spAutoFit/>
          </a:bodyPr>
          <a:lstStyle/>
          <a:p>
            <a:r>
              <a:rPr lang="zh-TW" altLang="en-US" sz="1800" b="1" dirty="0">
                <a:solidFill>
                  <a:srgbClr val="C00000"/>
                </a:solidFill>
                <a:latin typeface="標楷體" pitchFamily="65" charset="-120"/>
                <a:ea typeface="標楷體" pitchFamily="65" charset="-120"/>
              </a:rPr>
              <a:t>財務狀況</a:t>
            </a:r>
            <a:endParaRPr lang="zh-TW" altLang="en-US" sz="1800" dirty="0">
              <a:solidFill>
                <a:srgbClr val="C00000"/>
              </a:solidFill>
            </a:endParaRPr>
          </a:p>
        </p:txBody>
      </p:sp>
      <p:sp>
        <p:nvSpPr>
          <p:cNvPr id="9" name="矩形 8"/>
          <p:cNvSpPr/>
          <p:nvPr/>
        </p:nvSpPr>
        <p:spPr>
          <a:xfrm rot="20975304">
            <a:off x="1071225" y="3633460"/>
            <a:ext cx="461665" cy="1046402"/>
          </a:xfrm>
          <a:prstGeom prst="rect">
            <a:avLst/>
          </a:prstGeom>
        </p:spPr>
        <p:txBody>
          <a:bodyPr vert="eaVert" wrap="square" anchor="ctr" anchorCtr="0">
            <a:spAutoFit/>
          </a:bodyPr>
          <a:lstStyle/>
          <a:p>
            <a:r>
              <a:rPr lang="zh-TW" altLang="en-US" sz="1800" b="1" dirty="0">
                <a:solidFill>
                  <a:srgbClr val="0000FF"/>
                </a:solidFill>
                <a:effectLst/>
                <a:latin typeface="標楷體" pitchFamily="65" charset="-120"/>
                <a:ea typeface="標楷體" pitchFamily="65" charset="-120"/>
              </a:rPr>
              <a:t>組織規模</a:t>
            </a:r>
            <a:endParaRPr lang="zh-TW" altLang="en-US" sz="1800" dirty="0">
              <a:solidFill>
                <a:srgbClr val="0000FF"/>
              </a:solidFill>
              <a:effectLst/>
            </a:endParaRPr>
          </a:p>
        </p:txBody>
      </p:sp>
    </p:spTree>
    <p:extLst>
      <p:ext uri="{BB962C8B-B14F-4D97-AF65-F5344CB8AC3E}">
        <p14:creationId xmlns:p14="http://schemas.microsoft.com/office/powerpoint/2010/main" val="3742422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7694066" y="6444319"/>
            <a:ext cx="2228850" cy="365125"/>
          </a:xfrm>
        </p:spPr>
        <p:txBody>
          <a:bodyPr/>
          <a:lstStyle/>
          <a:p>
            <a:pPr>
              <a:defRPr/>
            </a:pPr>
            <a:fld id="{5BD9BBC4-9E96-48C8-AD19-B28AC16A1C98}" type="slidenum">
              <a:rPr lang="en-US" altLang="zh-TW" smtClean="0"/>
              <a:pPr>
                <a:defRPr/>
              </a:pPr>
              <a:t>13</a:t>
            </a:fld>
            <a:endParaRPr lang="en-US" altLang="zh-TW" dirty="0"/>
          </a:p>
        </p:txBody>
      </p:sp>
      <p:sp>
        <p:nvSpPr>
          <p:cNvPr id="12" name="Rectangle 2"/>
          <p:cNvSpPr>
            <a:spLocks noChangeArrowheads="1"/>
          </p:cNvSpPr>
          <p:nvPr/>
        </p:nvSpPr>
        <p:spPr bwMode="auto">
          <a:xfrm>
            <a:off x="1223369" y="231118"/>
            <a:ext cx="865585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sp>
        <p:nvSpPr>
          <p:cNvPr id="13" name="AutoShape 15"/>
          <p:cNvSpPr>
            <a:spLocks noChangeArrowheads="1"/>
          </p:cNvSpPr>
          <p:nvPr/>
        </p:nvSpPr>
        <p:spPr bwMode="gray">
          <a:xfrm>
            <a:off x="632520" y="332656"/>
            <a:ext cx="2306240" cy="504056"/>
          </a:xfrm>
          <a:prstGeom prst="roundRect">
            <a:avLst>
              <a:gd name="adj" fmla="val 50000"/>
            </a:avLst>
          </a:prstGeom>
          <a:gradFill rotWithShape="1">
            <a:gsLst>
              <a:gs pos="0">
                <a:srgbClr val="C1933F"/>
              </a:gs>
              <a:gs pos="100000">
                <a:srgbClr val="C1933F">
                  <a:gamma/>
                  <a:tint val="40000"/>
                  <a:invGamma/>
                  <a:lumMod val="92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企業形象</a:t>
            </a:r>
          </a:p>
        </p:txBody>
      </p:sp>
      <p:sp>
        <p:nvSpPr>
          <p:cNvPr id="16" name="圓角矩形 16">
            <a:extLst>
              <a:ext uri="{FF2B5EF4-FFF2-40B4-BE49-F238E27FC236}">
                <a16:creationId xmlns:a16="http://schemas.microsoft.com/office/drawing/2014/main" id="{98921AAC-4807-4C11-96DA-5CF49727E704}"/>
              </a:ext>
            </a:extLst>
          </p:cNvPr>
          <p:cNvSpPr/>
          <p:nvPr/>
        </p:nvSpPr>
        <p:spPr>
          <a:xfrm>
            <a:off x="4668781" y="1034421"/>
            <a:ext cx="4820724" cy="1697356"/>
          </a:xfrm>
          <a:prstGeom prst="roundRect">
            <a:avLst/>
          </a:prstGeom>
          <a:solidFill>
            <a:srgbClr val="C00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lgn="l">
              <a:buClr>
                <a:schemeClr val="bg1"/>
              </a:buClr>
              <a:buFont typeface="Wingdings" panose="05000000000000000000" pitchFamily="2" charset="2"/>
              <a:buChar char="u"/>
            </a:pPr>
            <a:r>
              <a:rPr lang="zh-TW" altLang="en-US" sz="1600" b="1" dirty="0">
                <a:latin typeface="標楷體" pitchFamily="65" charset="-120"/>
                <a:ea typeface="標楷體" pitchFamily="65" charset="-120"/>
              </a:rPr>
              <a:t>對各公益團體廣為宣導公益修繕作業</a:t>
            </a:r>
            <a:endParaRPr lang="en-US" altLang="zh-TW" sz="1600" b="1" dirty="0">
              <a:latin typeface="標楷體" pitchFamily="65" charset="-120"/>
              <a:ea typeface="標楷體" pitchFamily="65" charset="-120"/>
            </a:endParaRPr>
          </a:p>
          <a:p>
            <a:pPr algn="l"/>
            <a:r>
              <a:rPr lang="zh-TW" altLang="en-US" sz="1600" b="1" dirty="0">
                <a:latin typeface="標楷體" pitchFamily="65" charset="-120"/>
                <a:ea typeface="標楷體" pitchFamily="65" charset="-120"/>
              </a:rPr>
              <a:t>　 每年提撥二百萬經費協助弱勢家庭、公益團體 </a:t>
            </a:r>
            <a:endParaRPr lang="en-US" altLang="zh-TW" sz="1600" b="1" dirty="0">
              <a:latin typeface="標楷體" pitchFamily="65" charset="-120"/>
              <a:ea typeface="標楷體" pitchFamily="65" charset="-120"/>
            </a:endParaRPr>
          </a:p>
          <a:p>
            <a:pPr algn="l"/>
            <a:r>
              <a:rPr kumimoji="1" lang="zh-TW" altLang="en-US" sz="1600" b="1" dirty="0">
                <a:latin typeface="標楷體" pitchFamily="65" charset="-120"/>
                <a:ea typeface="標楷體" pitchFamily="65" charset="-120"/>
              </a:rPr>
              <a:t>   進行營建修繕</a:t>
            </a:r>
            <a:endParaRPr kumimoji="1" lang="en-US" altLang="zh-TW" sz="1600" b="1" dirty="0">
              <a:latin typeface="標楷體" pitchFamily="65" charset="-120"/>
              <a:ea typeface="標楷體" pitchFamily="65" charset="-120"/>
            </a:endParaRPr>
          </a:p>
          <a:p>
            <a:pPr marL="285750" indent="-285750" algn="l">
              <a:buClr>
                <a:schemeClr val="bg1"/>
              </a:buClr>
              <a:buFont typeface="Wingdings" panose="05000000000000000000" pitchFamily="2" charset="2"/>
              <a:buChar char="Ø"/>
            </a:pPr>
            <a:r>
              <a:rPr kumimoji="1" lang="zh-TW" altLang="en-US" sz="1600" b="1" dirty="0">
                <a:latin typeface="標楷體" pitchFamily="65" charset="-120"/>
                <a:ea typeface="標楷體" pitchFamily="65" charset="-120"/>
              </a:rPr>
              <a:t>完成修繕案：恩友愛心協會頒發感謝狀</a:t>
            </a:r>
            <a:endParaRPr kumimoji="1" lang="en-US" altLang="zh-TW" sz="1600" b="1" dirty="0">
              <a:latin typeface="標楷體" pitchFamily="65" charset="-120"/>
              <a:ea typeface="標楷體" pitchFamily="65" charset="-120"/>
            </a:endParaRPr>
          </a:p>
          <a:p>
            <a:pPr marL="285750" indent="-285750" algn="l">
              <a:buClr>
                <a:schemeClr val="bg1"/>
              </a:buClr>
              <a:buFont typeface="Wingdings" panose="05000000000000000000" pitchFamily="2" charset="2"/>
              <a:buChar char="Ø"/>
            </a:pPr>
            <a:r>
              <a:rPr kumimoji="1" lang="zh-TW" altLang="en-US" sz="1600" b="1" dirty="0">
                <a:latin typeface="標楷體" pitchFamily="65" charset="-120"/>
                <a:ea typeface="標楷體" pitchFamily="65" charset="-120"/>
              </a:rPr>
              <a:t>進行中案：台北市社會局轉介士林區低收入戶田氏案家進行修繕</a:t>
            </a:r>
          </a:p>
        </p:txBody>
      </p:sp>
      <p:pic>
        <p:nvPicPr>
          <p:cNvPr id="17" name="圖片 16">
            <a:extLst>
              <a:ext uri="{FF2B5EF4-FFF2-40B4-BE49-F238E27FC236}">
                <a16:creationId xmlns:a16="http://schemas.microsoft.com/office/drawing/2014/main" id="{0B517E59-E46F-4221-A6C3-D2AE3314E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4" b="2439"/>
          <a:stretch/>
        </p:blipFill>
        <p:spPr>
          <a:xfrm>
            <a:off x="6079323" y="2820670"/>
            <a:ext cx="2880320" cy="3225891"/>
          </a:xfrm>
          <a:prstGeom prst="rect">
            <a:avLst/>
          </a:prstGeom>
        </p:spPr>
      </p:pic>
      <p:sp>
        <p:nvSpPr>
          <p:cNvPr id="18" name="圓角矩形 5">
            <a:extLst>
              <a:ext uri="{FF2B5EF4-FFF2-40B4-BE49-F238E27FC236}">
                <a16:creationId xmlns:a16="http://schemas.microsoft.com/office/drawing/2014/main" id="{7A50DB87-76FD-4720-97B3-D87AB8F1DCC6}"/>
              </a:ext>
            </a:extLst>
          </p:cNvPr>
          <p:cNvSpPr/>
          <p:nvPr/>
        </p:nvSpPr>
        <p:spPr>
          <a:xfrm>
            <a:off x="4701047" y="4639524"/>
            <a:ext cx="1207193" cy="646331"/>
          </a:xfrm>
          <a:prstGeom prst="roundRect">
            <a:avLst/>
          </a:prstGeom>
          <a:solidFill>
            <a:srgbClr val="C00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TW" altLang="en-US" sz="1800" dirty="0">
                <a:latin typeface="標楷體" pitchFamily="65" charset="-120"/>
                <a:ea typeface="標楷體" pitchFamily="65" charset="-120"/>
              </a:rPr>
              <a:t>公益修繕</a:t>
            </a:r>
            <a:endParaRPr kumimoji="1" lang="en-US" altLang="zh-TW" sz="1800" dirty="0">
              <a:latin typeface="標楷體" pitchFamily="65" charset="-120"/>
              <a:ea typeface="標楷體" pitchFamily="65" charset="-120"/>
            </a:endParaRPr>
          </a:p>
          <a:p>
            <a:pPr algn="ctr"/>
            <a:r>
              <a:rPr kumimoji="1" lang="zh-TW" altLang="en-US" sz="1800" dirty="0">
                <a:latin typeface="標楷體" pitchFamily="65" charset="-120"/>
                <a:ea typeface="標楷體" pitchFamily="65" charset="-120"/>
              </a:rPr>
              <a:t>感謝狀</a:t>
            </a:r>
          </a:p>
        </p:txBody>
      </p:sp>
      <p:grpSp>
        <p:nvGrpSpPr>
          <p:cNvPr id="3" name="群組 2">
            <a:extLst>
              <a:ext uri="{FF2B5EF4-FFF2-40B4-BE49-F238E27FC236}">
                <a16:creationId xmlns:a16="http://schemas.microsoft.com/office/drawing/2014/main" id="{B4F6FFCF-9260-4117-84FE-2D2B8AE1C248}"/>
              </a:ext>
            </a:extLst>
          </p:cNvPr>
          <p:cNvGrpSpPr/>
          <p:nvPr/>
        </p:nvGrpSpPr>
        <p:grpSpPr>
          <a:xfrm>
            <a:off x="468765" y="1991957"/>
            <a:ext cx="4072635" cy="3962847"/>
            <a:chOff x="468765" y="1991957"/>
            <a:chExt cx="4072635" cy="3962847"/>
          </a:xfrm>
        </p:grpSpPr>
        <p:grpSp>
          <p:nvGrpSpPr>
            <p:cNvPr id="19" name="群組 18">
              <a:extLst>
                <a:ext uri="{FF2B5EF4-FFF2-40B4-BE49-F238E27FC236}">
                  <a16:creationId xmlns:a16="http://schemas.microsoft.com/office/drawing/2014/main" id="{B0BE8E9E-87BE-4574-A6C6-FA09CB79D1DC}"/>
                </a:ext>
              </a:extLst>
            </p:cNvPr>
            <p:cNvGrpSpPr/>
            <p:nvPr/>
          </p:nvGrpSpPr>
          <p:grpSpPr>
            <a:xfrm>
              <a:off x="468765" y="1991957"/>
              <a:ext cx="3596419" cy="3962847"/>
              <a:chOff x="-27939" y="1260131"/>
              <a:chExt cx="3766038" cy="4138246"/>
            </a:xfrm>
          </p:grpSpPr>
          <p:sp>
            <p:nvSpPr>
              <p:cNvPr id="20" name="AutoShape 3">
                <a:extLst>
                  <a:ext uri="{FF2B5EF4-FFF2-40B4-BE49-F238E27FC236}">
                    <a16:creationId xmlns:a16="http://schemas.microsoft.com/office/drawing/2014/main" id="{DED3E6C6-5486-4E2D-92B5-70BE20296BDB}"/>
                  </a:ext>
                </a:extLst>
              </p:cNvPr>
              <p:cNvSpPr>
                <a:spLocks noChangeArrowheads="1"/>
              </p:cNvSpPr>
              <p:nvPr/>
            </p:nvSpPr>
            <p:spPr bwMode="gray">
              <a:xfrm rot="2712372" flipH="1">
                <a:off x="1894645" y="1452097"/>
                <a:ext cx="2020765" cy="1657350"/>
              </a:xfrm>
              <a:prstGeom prst="upArrow">
                <a:avLst>
                  <a:gd name="adj1" fmla="val 65028"/>
                  <a:gd name="adj2" fmla="val 58060"/>
                </a:avLst>
              </a:prstGeom>
              <a:gradFill rotWithShape="1">
                <a:gsLst>
                  <a:gs pos="0">
                    <a:srgbClr val="B2B2B2">
                      <a:lumMod val="58000"/>
                    </a:srgbClr>
                  </a:gs>
                  <a:gs pos="100000">
                    <a:srgbClr val="B2B2B2">
                      <a:gamma/>
                      <a:tint val="43922"/>
                      <a:invGamma/>
                    </a:srgbClr>
                  </a:gs>
                </a:gsLst>
                <a:lin ang="5400000" scaled="1"/>
              </a:gradFill>
              <a:ln>
                <a:noFill/>
              </a:ln>
              <a:effectLst>
                <a:prstShdw prst="shdw13" dist="45791" dir="3378596">
                  <a:srgbClr val="1C1C1C">
                    <a:alpha val="50000"/>
                  </a:srgbClr>
                </a:prstShdw>
              </a:effectLst>
            </p:spPr>
            <p:txBody>
              <a:bodyPr wrap="none" anchor="ctr"/>
              <a:lstStyle/>
              <a:p>
                <a:endParaRPr lang="zh-TW" altLang="en-US" sz="1662" dirty="0">
                  <a:solidFill>
                    <a:srgbClr val="333333"/>
                  </a:solidFill>
                  <a:latin typeface="標楷體" pitchFamily="65" charset="-120"/>
                  <a:ea typeface="標楷體" pitchFamily="65" charset="-120"/>
                </a:endParaRPr>
              </a:p>
            </p:txBody>
          </p:sp>
          <p:sp>
            <p:nvSpPr>
              <p:cNvPr id="21" name="AutoShape 4">
                <a:extLst>
                  <a:ext uri="{FF2B5EF4-FFF2-40B4-BE49-F238E27FC236}">
                    <a16:creationId xmlns:a16="http://schemas.microsoft.com/office/drawing/2014/main" id="{BF3EDF5B-164E-43D5-88DE-AE30DCFA5311}"/>
                  </a:ext>
                </a:extLst>
              </p:cNvPr>
              <p:cNvSpPr>
                <a:spLocks noChangeArrowheads="1"/>
              </p:cNvSpPr>
              <p:nvPr/>
            </p:nvSpPr>
            <p:spPr bwMode="gray">
              <a:xfrm>
                <a:off x="914303" y="2384082"/>
                <a:ext cx="1874226" cy="1874226"/>
              </a:xfrm>
              <a:prstGeom prst="diamond">
                <a:avLst/>
              </a:prstGeom>
              <a:gradFill rotWithShape="1">
                <a:gsLst>
                  <a:gs pos="0">
                    <a:srgbClr val="FFFFFF">
                      <a:gamma/>
                      <a:shade val="6275"/>
                      <a:invGamma/>
                    </a:srgbClr>
                  </a:gs>
                  <a:gs pos="50000">
                    <a:srgbClr val="FFFFFF"/>
                  </a:gs>
                  <a:gs pos="100000">
                    <a:srgbClr val="FFFFFF">
                      <a:gamma/>
                      <a:shade val="6275"/>
                      <a:invGamma/>
                    </a:srgbClr>
                  </a:gs>
                </a:gsLst>
                <a:lin ang="18900000" scaled="1"/>
              </a:gradFill>
              <a:ln w="9525" algn="ctr">
                <a:miter lim="800000"/>
                <a:headEnd/>
                <a:tailEnd/>
              </a:ln>
              <a:effectLst/>
              <a:scene3d>
                <a:camera prst="legacyPerspectiveBottom"/>
                <a:lightRig rig="legacyNormal4"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TW" altLang="en-US" sz="2585" b="1" dirty="0">
                  <a:solidFill>
                    <a:srgbClr val="333333"/>
                  </a:solidFill>
                  <a:latin typeface="標楷體" pitchFamily="65" charset="-120"/>
                  <a:ea typeface="標楷體" pitchFamily="65" charset="-120"/>
                </a:endParaRPr>
              </a:p>
            </p:txBody>
          </p:sp>
          <p:sp>
            <p:nvSpPr>
              <p:cNvPr id="22" name="AutoShape 5">
                <a:extLst>
                  <a:ext uri="{FF2B5EF4-FFF2-40B4-BE49-F238E27FC236}">
                    <a16:creationId xmlns:a16="http://schemas.microsoft.com/office/drawing/2014/main" id="{EFCC489D-FE4E-4A4F-A607-F813AAF3EDC3}"/>
                  </a:ext>
                </a:extLst>
              </p:cNvPr>
              <p:cNvSpPr>
                <a:spLocks noChangeArrowheads="1"/>
              </p:cNvSpPr>
              <p:nvPr/>
            </p:nvSpPr>
            <p:spPr bwMode="gray">
              <a:xfrm rot="-2712372">
                <a:off x="-199390" y="1441839"/>
                <a:ext cx="2020766" cy="1657350"/>
              </a:xfrm>
              <a:prstGeom prst="upArrow">
                <a:avLst>
                  <a:gd name="adj1" fmla="val 65028"/>
                  <a:gd name="adj2" fmla="val 58060"/>
                </a:avLst>
              </a:prstGeom>
              <a:gradFill rotWithShape="1">
                <a:gsLst>
                  <a:gs pos="0">
                    <a:srgbClr val="25557B"/>
                  </a:gs>
                  <a:gs pos="100000">
                    <a:srgbClr val="25557B">
                      <a:gamma/>
                      <a:tint val="57647"/>
                      <a:invGamma/>
                    </a:srgbClr>
                  </a:gs>
                </a:gsLst>
                <a:lin ang="5400000" scaled="1"/>
              </a:gradFill>
              <a:ln w="9525" algn="ctr">
                <a:miter lim="800000"/>
                <a:headEnd/>
                <a:tailEnd/>
              </a:ln>
              <a:effectLst/>
              <a:scene3d>
                <a:camera prst="legacyPerspectiveBottomRight"/>
                <a:lightRig rig="legacyFlat2" dir="t"/>
              </a:scene3d>
              <a:sp3d extrusionH="100000" prstMaterial="legacyMatte">
                <a:bevelT w="13500" h="13500" prst="angle"/>
                <a:bevelB w="13500" h="13500" prst="angle"/>
                <a:extrusionClr>
                  <a:srgbClr val="009CA4"/>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844083">
                  <a:buClrTx/>
                  <a:defRPr/>
                </a:pPr>
                <a:endParaRPr lang="zh-TW" altLang="en-US" sz="1662" dirty="0">
                  <a:solidFill>
                    <a:srgbClr val="333333"/>
                  </a:solidFill>
                  <a:latin typeface="標楷體" pitchFamily="65" charset="-120"/>
                  <a:ea typeface="標楷體" pitchFamily="65" charset="-120"/>
                </a:endParaRPr>
              </a:p>
            </p:txBody>
          </p:sp>
          <p:sp>
            <p:nvSpPr>
              <p:cNvPr id="23" name="AutoShape 6">
                <a:extLst>
                  <a:ext uri="{FF2B5EF4-FFF2-40B4-BE49-F238E27FC236}">
                    <a16:creationId xmlns:a16="http://schemas.microsoft.com/office/drawing/2014/main" id="{7BDD305D-536E-4ACF-8D35-159DAB546DE3}"/>
                  </a:ext>
                </a:extLst>
              </p:cNvPr>
              <p:cNvSpPr>
                <a:spLocks noChangeArrowheads="1"/>
              </p:cNvSpPr>
              <p:nvPr/>
            </p:nvSpPr>
            <p:spPr bwMode="gray">
              <a:xfrm>
                <a:off x="926026" y="2379685"/>
                <a:ext cx="1872762" cy="1872762"/>
              </a:xfrm>
              <a:prstGeom prst="diamond">
                <a:avLst/>
              </a:prstGeom>
              <a:solidFill>
                <a:srgbClr val="DEE31D">
                  <a:alpha val="39000"/>
                </a:srgbClr>
              </a:solidFill>
              <a:ln w="9525" algn="ctr">
                <a:miter lim="800000"/>
                <a:headEnd/>
                <a:tailEnd/>
              </a:ln>
              <a:effectLst/>
              <a:scene3d>
                <a:camera prst="legacyObliqueBottom"/>
                <a:lightRig rig="legacyNormal4" dir="b"/>
              </a:scene3d>
              <a:sp3d extrusionH="100000" prstMaterial="legacyMatte">
                <a:bevelT w="13500" h="13500" prst="angle"/>
                <a:bevelB w="13500" h="13500" prst="angle"/>
                <a:extrusionClr>
                  <a:srgbClr val="DEE31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TW" altLang="en-US" sz="2585" b="1" dirty="0">
                  <a:solidFill>
                    <a:srgbClr val="333333"/>
                  </a:solidFill>
                  <a:latin typeface="標楷體" pitchFamily="65" charset="-120"/>
                  <a:ea typeface="標楷體" pitchFamily="65" charset="-120"/>
                </a:endParaRPr>
              </a:p>
            </p:txBody>
          </p:sp>
          <p:sp>
            <p:nvSpPr>
              <p:cNvPr id="24" name="AutoShape 7">
                <a:extLst>
                  <a:ext uri="{FF2B5EF4-FFF2-40B4-BE49-F238E27FC236}">
                    <a16:creationId xmlns:a16="http://schemas.microsoft.com/office/drawing/2014/main" id="{B32462F8-7897-4182-9677-ED520E043992}"/>
                  </a:ext>
                </a:extLst>
              </p:cNvPr>
              <p:cNvSpPr>
                <a:spLocks noChangeArrowheads="1"/>
              </p:cNvSpPr>
              <p:nvPr/>
            </p:nvSpPr>
            <p:spPr bwMode="gray">
              <a:xfrm rot="-2712372" flipH="1" flipV="1">
                <a:off x="1879991" y="3540270"/>
                <a:ext cx="2058865" cy="1657350"/>
              </a:xfrm>
              <a:prstGeom prst="upArrow">
                <a:avLst>
                  <a:gd name="adj1" fmla="val 65028"/>
                  <a:gd name="adj2" fmla="val 58060"/>
                </a:avLst>
              </a:prstGeom>
              <a:gradFill rotWithShape="1">
                <a:gsLst>
                  <a:gs pos="0">
                    <a:srgbClr val="25557B">
                      <a:gamma/>
                      <a:tint val="57647"/>
                      <a:invGamma/>
                    </a:srgbClr>
                  </a:gs>
                  <a:gs pos="100000">
                    <a:srgbClr val="25557B"/>
                  </a:gs>
                </a:gsLst>
                <a:lin ang="5400000" scaled="1"/>
              </a:gradFill>
              <a:ln w="9525" algn="ctr">
                <a:miter lim="800000"/>
                <a:headEnd/>
                <a:tailEnd/>
              </a:ln>
              <a:effectLst/>
              <a:scene3d>
                <a:camera prst="legacyPerspectiveBottomLeft"/>
                <a:lightRig rig="legacyFlat2" dir="t"/>
              </a:scene3d>
              <a:sp3d extrusionH="163500" prstMaterial="legacyMatte">
                <a:bevelT w="13500" h="13500" prst="angle"/>
                <a:bevelB w="13500" h="13500" prst="angle"/>
                <a:extrusionClr>
                  <a:srgbClr val="009CA4"/>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844083">
                  <a:buClrTx/>
                  <a:defRPr/>
                </a:pPr>
                <a:endParaRPr lang="zh-TW" altLang="en-US" sz="1662" dirty="0">
                  <a:solidFill>
                    <a:srgbClr val="333333"/>
                  </a:solidFill>
                  <a:latin typeface="標楷體" pitchFamily="65" charset="-120"/>
                  <a:ea typeface="標楷體" pitchFamily="65" charset="-120"/>
                </a:endParaRPr>
              </a:p>
            </p:txBody>
          </p:sp>
          <p:sp>
            <p:nvSpPr>
              <p:cNvPr id="25" name="Rectangle 8">
                <a:extLst>
                  <a:ext uri="{FF2B5EF4-FFF2-40B4-BE49-F238E27FC236}">
                    <a16:creationId xmlns:a16="http://schemas.microsoft.com/office/drawing/2014/main" id="{B9BF16B6-CA2A-44EF-AAF9-BCE2C5928EDB}"/>
                  </a:ext>
                </a:extLst>
              </p:cNvPr>
              <p:cNvSpPr>
                <a:spLocks noChangeArrowheads="1"/>
              </p:cNvSpPr>
              <p:nvPr/>
            </p:nvSpPr>
            <p:spPr bwMode="gray">
              <a:xfrm>
                <a:off x="2009904" y="4111770"/>
                <a:ext cx="1583261" cy="5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TW" altLang="en-US" sz="2585" b="1" dirty="0">
                    <a:solidFill>
                      <a:srgbClr val="FFFFFF"/>
                    </a:solidFill>
                    <a:latin typeface="標楷體" pitchFamily="65" charset="-120"/>
                    <a:ea typeface="標楷體" pitchFamily="65" charset="-120"/>
                  </a:rPr>
                  <a:t>市容更新</a:t>
                </a:r>
                <a:endParaRPr lang="en-US" altLang="zh-TW" sz="2585" b="1" dirty="0">
                  <a:solidFill>
                    <a:srgbClr val="FFFFFF"/>
                  </a:solidFill>
                  <a:latin typeface="標楷體" pitchFamily="65" charset="-120"/>
                  <a:ea typeface="標楷體" pitchFamily="65" charset="-120"/>
                </a:endParaRPr>
              </a:p>
            </p:txBody>
          </p:sp>
          <p:sp>
            <p:nvSpPr>
              <p:cNvPr id="26" name="Rectangle 9">
                <a:extLst>
                  <a:ext uri="{FF2B5EF4-FFF2-40B4-BE49-F238E27FC236}">
                    <a16:creationId xmlns:a16="http://schemas.microsoft.com/office/drawing/2014/main" id="{EB42DE57-98B7-4B4C-9B2B-130D1C201B10}"/>
                  </a:ext>
                </a:extLst>
              </p:cNvPr>
              <p:cNvSpPr>
                <a:spLocks noChangeArrowheads="1"/>
              </p:cNvSpPr>
              <p:nvPr/>
            </p:nvSpPr>
            <p:spPr bwMode="gray">
              <a:xfrm>
                <a:off x="136193" y="2039285"/>
                <a:ext cx="1648863" cy="5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TW" altLang="en-US" sz="2585" b="1" dirty="0">
                    <a:solidFill>
                      <a:srgbClr val="FFFFFF"/>
                    </a:solidFill>
                    <a:latin typeface="標楷體" pitchFamily="65" charset="-120"/>
                    <a:ea typeface="標楷體" pitchFamily="65" charset="-120"/>
                  </a:rPr>
                  <a:t>居住正義</a:t>
                </a:r>
                <a:endParaRPr lang="en-US" altLang="zh-TW" sz="2585" b="1" dirty="0">
                  <a:solidFill>
                    <a:srgbClr val="FFFFFF"/>
                  </a:solidFill>
                  <a:latin typeface="標楷體" pitchFamily="65" charset="-120"/>
                  <a:ea typeface="標楷體" pitchFamily="65" charset="-120"/>
                </a:endParaRPr>
              </a:p>
            </p:txBody>
          </p:sp>
          <p:sp>
            <p:nvSpPr>
              <p:cNvPr id="27" name="AutoShape 12">
                <a:extLst>
                  <a:ext uri="{FF2B5EF4-FFF2-40B4-BE49-F238E27FC236}">
                    <a16:creationId xmlns:a16="http://schemas.microsoft.com/office/drawing/2014/main" id="{466A132E-04E5-4CF8-96FE-BB51481C28D7}"/>
                  </a:ext>
                </a:extLst>
              </p:cNvPr>
              <p:cNvSpPr>
                <a:spLocks noChangeArrowheads="1"/>
              </p:cNvSpPr>
              <p:nvPr/>
            </p:nvSpPr>
            <p:spPr bwMode="gray">
              <a:xfrm rot="2712372" flipV="1">
                <a:off x="-200122" y="3533676"/>
                <a:ext cx="2001715" cy="1657350"/>
              </a:xfrm>
              <a:prstGeom prst="upArrow">
                <a:avLst>
                  <a:gd name="adj1" fmla="val 65028"/>
                  <a:gd name="adj2" fmla="val 58060"/>
                </a:avLst>
              </a:prstGeom>
              <a:gradFill rotWithShape="1">
                <a:gsLst>
                  <a:gs pos="0">
                    <a:srgbClr val="B2B2B2">
                      <a:lumMod val="59000"/>
                    </a:srgbClr>
                  </a:gs>
                  <a:gs pos="100000">
                    <a:srgbClr val="B2B2B2">
                      <a:gamma/>
                      <a:tint val="43922"/>
                      <a:invGamma/>
                    </a:srgbClr>
                  </a:gs>
                </a:gsLst>
                <a:lin ang="5400000" scaled="1"/>
              </a:gradFill>
              <a:ln>
                <a:noFill/>
              </a:ln>
              <a:effectLst>
                <a:prstShdw prst="shdw13" dist="45791" dir="3378596">
                  <a:srgbClr val="1C1C1C">
                    <a:alpha val="50000"/>
                  </a:srgbClr>
                </a:prstShdw>
              </a:effectLst>
            </p:spPr>
            <p:txBody>
              <a:bodyPr wrap="none" anchor="ctr"/>
              <a:lstStyle/>
              <a:p>
                <a:endParaRPr lang="zh-TW" altLang="en-US" sz="1662" dirty="0">
                  <a:solidFill>
                    <a:srgbClr val="333333"/>
                  </a:solidFill>
                  <a:latin typeface="標楷體" pitchFamily="65" charset="-120"/>
                  <a:ea typeface="標楷體" pitchFamily="65" charset="-120"/>
                </a:endParaRPr>
              </a:p>
            </p:txBody>
          </p:sp>
          <p:sp>
            <p:nvSpPr>
              <p:cNvPr id="38" name="Rectangle 13">
                <a:extLst>
                  <a:ext uri="{FF2B5EF4-FFF2-40B4-BE49-F238E27FC236}">
                    <a16:creationId xmlns:a16="http://schemas.microsoft.com/office/drawing/2014/main" id="{721B722D-84C5-4F11-8F1E-EA03BA9152CD}"/>
                  </a:ext>
                </a:extLst>
              </p:cNvPr>
              <p:cNvSpPr>
                <a:spLocks noChangeArrowheads="1"/>
              </p:cNvSpPr>
              <p:nvPr/>
            </p:nvSpPr>
            <p:spPr bwMode="gray">
              <a:xfrm>
                <a:off x="105950" y="4130678"/>
                <a:ext cx="1583261" cy="5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TW" altLang="en-US" sz="2585" b="1" dirty="0">
                    <a:solidFill>
                      <a:srgbClr val="FFFFFF"/>
                    </a:solidFill>
                    <a:latin typeface="標楷體" pitchFamily="65" charset="-120"/>
                    <a:ea typeface="標楷體" pitchFamily="65" charset="-120"/>
                  </a:rPr>
                  <a:t>城市美學</a:t>
                </a:r>
                <a:endParaRPr lang="en-US" altLang="zh-TW" sz="2585" b="1" dirty="0">
                  <a:solidFill>
                    <a:srgbClr val="FFFFFF"/>
                  </a:solidFill>
                  <a:latin typeface="標楷體" pitchFamily="65" charset="-120"/>
                  <a:ea typeface="標楷體" pitchFamily="65" charset="-120"/>
                </a:endParaRPr>
              </a:p>
            </p:txBody>
          </p:sp>
          <p:sp>
            <p:nvSpPr>
              <p:cNvPr id="39" name="Freeform 46">
                <a:extLst>
                  <a:ext uri="{FF2B5EF4-FFF2-40B4-BE49-F238E27FC236}">
                    <a16:creationId xmlns:a16="http://schemas.microsoft.com/office/drawing/2014/main" id="{D8453D0B-E09D-4BED-85DF-EAB218A8DCCA}"/>
                  </a:ext>
                </a:extLst>
              </p:cNvPr>
              <p:cNvSpPr>
                <a:spLocks/>
              </p:cNvSpPr>
              <p:nvPr/>
            </p:nvSpPr>
            <p:spPr bwMode="gray">
              <a:xfrm>
                <a:off x="1589912" y="2191743"/>
                <a:ext cx="674469" cy="2177202"/>
              </a:xfrm>
              <a:custGeom>
                <a:avLst/>
                <a:gdLst>
                  <a:gd name="T0" fmla="*/ 166 w 1243"/>
                  <a:gd name="T1" fmla="*/ 611 h 3407"/>
                  <a:gd name="T2" fmla="*/ 92 w 1243"/>
                  <a:gd name="T3" fmla="*/ 813 h 3407"/>
                  <a:gd name="T4" fmla="*/ 112 w 1243"/>
                  <a:gd name="T5" fmla="*/ 1008 h 3407"/>
                  <a:gd name="T6" fmla="*/ 104 w 1243"/>
                  <a:gd name="T7" fmla="*/ 1192 h 3407"/>
                  <a:gd name="T8" fmla="*/ 124 w 1243"/>
                  <a:gd name="T9" fmla="*/ 1383 h 3407"/>
                  <a:gd name="T10" fmla="*/ 104 w 1243"/>
                  <a:gd name="T11" fmla="*/ 1555 h 3407"/>
                  <a:gd name="T12" fmla="*/ 88 w 1243"/>
                  <a:gd name="T13" fmla="*/ 1674 h 3407"/>
                  <a:gd name="T14" fmla="*/ 10 w 1243"/>
                  <a:gd name="T15" fmla="*/ 1800 h 3407"/>
                  <a:gd name="T16" fmla="*/ 64 w 1243"/>
                  <a:gd name="T17" fmla="*/ 1982 h 3407"/>
                  <a:gd name="T18" fmla="*/ 173 w 1243"/>
                  <a:gd name="T19" fmla="*/ 2259 h 3407"/>
                  <a:gd name="T20" fmla="*/ 301 w 1243"/>
                  <a:gd name="T21" fmla="*/ 2490 h 3407"/>
                  <a:gd name="T22" fmla="*/ 391 w 1243"/>
                  <a:gd name="T23" fmla="*/ 2676 h 3407"/>
                  <a:gd name="T24" fmla="*/ 346 w 1243"/>
                  <a:gd name="T25" fmla="*/ 2816 h 3407"/>
                  <a:gd name="T26" fmla="*/ 260 w 1243"/>
                  <a:gd name="T27" fmla="*/ 2919 h 3407"/>
                  <a:gd name="T28" fmla="*/ 367 w 1243"/>
                  <a:gd name="T29" fmla="*/ 2961 h 3407"/>
                  <a:gd name="T30" fmla="*/ 298 w 1243"/>
                  <a:gd name="T31" fmla="*/ 3273 h 3407"/>
                  <a:gd name="T32" fmla="*/ 361 w 1243"/>
                  <a:gd name="T33" fmla="*/ 3396 h 3407"/>
                  <a:gd name="T34" fmla="*/ 515 w 1243"/>
                  <a:gd name="T35" fmla="*/ 3140 h 3407"/>
                  <a:gd name="T36" fmla="*/ 631 w 1243"/>
                  <a:gd name="T37" fmla="*/ 2934 h 3407"/>
                  <a:gd name="T38" fmla="*/ 667 w 1243"/>
                  <a:gd name="T39" fmla="*/ 2771 h 3407"/>
                  <a:gd name="T40" fmla="*/ 679 w 1243"/>
                  <a:gd name="T41" fmla="*/ 2640 h 3407"/>
                  <a:gd name="T42" fmla="*/ 703 w 1243"/>
                  <a:gd name="T43" fmla="*/ 2448 h 3407"/>
                  <a:gd name="T44" fmla="*/ 733 w 1243"/>
                  <a:gd name="T45" fmla="*/ 2257 h 3407"/>
                  <a:gd name="T46" fmla="*/ 796 w 1243"/>
                  <a:gd name="T47" fmla="*/ 2021 h 3407"/>
                  <a:gd name="T48" fmla="*/ 757 w 1243"/>
                  <a:gd name="T49" fmla="*/ 1725 h 3407"/>
                  <a:gd name="T50" fmla="*/ 740 w 1243"/>
                  <a:gd name="T51" fmla="*/ 1476 h 3407"/>
                  <a:gd name="T52" fmla="*/ 787 w 1243"/>
                  <a:gd name="T53" fmla="*/ 1280 h 3407"/>
                  <a:gd name="T54" fmla="*/ 842 w 1243"/>
                  <a:gd name="T55" fmla="*/ 1223 h 3407"/>
                  <a:gd name="T56" fmla="*/ 1093 w 1243"/>
                  <a:gd name="T57" fmla="*/ 1083 h 3407"/>
                  <a:gd name="T58" fmla="*/ 1241 w 1243"/>
                  <a:gd name="T59" fmla="*/ 902 h 3407"/>
                  <a:gd name="T60" fmla="*/ 1201 w 1243"/>
                  <a:gd name="T61" fmla="*/ 720 h 3407"/>
                  <a:gd name="T62" fmla="*/ 1055 w 1243"/>
                  <a:gd name="T63" fmla="*/ 569 h 3407"/>
                  <a:gd name="T64" fmla="*/ 1081 w 1243"/>
                  <a:gd name="T65" fmla="*/ 345 h 3407"/>
                  <a:gd name="T66" fmla="*/ 999 w 1243"/>
                  <a:gd name="T67" fmla="*/ 249 h 3407"/>
                  <a:gd name="T68" fmla="*/ 927 w 1243"/>
                  <a:gd name="T69" fmla="*/ 515 h 3407"/>
                  <a:gd name="T70" fmla="*/ 866 w 1243"/>
                  <a:gd name="T71" fmla="*/ 690 h 3407"/>
                  <a:gd name="T72" fmla="*/ 832 w 1243"/>
                  <a:gd name="T73" fmla="*/ 699 h 3407"/>
                  <a:gd name="T74" fmla="*/ 656 w 1243"/>
                  <a:gd name="T75" fmla="*/ 641 h 3407"/>
                  <a:gd name="T76" fmla="*/ 533 w 1243"/>
                  <a:gd name="T77" fmla="*/ 545 h 3407"/>
                  <a:gd name="T78" fmla="*/ 595 w 1243"/>
                  <a:gd name="T79" fmla="*/ 434 h 3407"/>
                  <a:gd name="T80" fmla="*/ 592 w 1243"/>
                  <a:gd name="T81" fmla="*/ 374 h 3407"/>
                  <a:gd name="T82" fmla="*/ 613 w 1243"/>
                  <a:gd name="T83" fmla="*/ 345 h 3407"/>
                  <a:gd name="T84" fmla="*/ 599 w 1243"/>
                  <a:gd name="T85" fmla="*/ 270 h 3407"/>
                  <a:gd name="T86" fmla="*/ 617 w 1243"/>
                  <a:gd name="T87" fmla="*/ 231 h 3407"/>
                  <a:gd name="T88" fmla="*/ 575 w 1243"/>
                  <a:gd name="T89" fmla="*/ 146 h 3407"/>
                  <a:gd name="T90" fmla="*/ 550 w 1243"/>
                  <a:gd name="T91" fmla="*/ 98 h 3407"/>
                  <a:gd name="T92" fmla="*/ 416 w 1243"/>
                  <a:gd name="T93" fmla="*/ 11 h 3407"/>
                  <a:gd name="T94" fmla="*/ 256 w 1243"/>
                  <a:gd name="T95" fmla="*/ 12 h 3407"/>
                  <a:gd name="T96" fmla="*/ 134 w 1243"/>
                  <a:gd name="T97" fmla="*/ 75 h 3407"/>
                  <a:gd name="T98" fmla="*/ 112 w 1243"/>
                  <a:gd name="T99" fmla="*/ 126 h 3407"/>
                  <a:gd name="T100" fmla="*/ 85 w 1243"/>
                  <a:gd name="T101" fmla="*/ 200 h 3407"/>
                  <a:gd name="T102" fmla="*/ 58 w 1243"/>
                  <a:gd name="T103" fmla="*/ 269 h 3407"/>
                  <a:gd name="T104" fmla="*/ 85 w 1243"/>
                  <a:gd name="T105" fmla="*/ 318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3" h="3407">
                    <a:moveTo>
                      <a:pt x="109" y="377"/>
                    </a:moveTo>
                    <a:lnTo>
                      <a:pt x="128" y="466"/>
                    </a:lnTo>
                    <a:cubicBezTo>
                      <a:pt x="137" y="505"/>
                      <a:pt x="151" y="571"/>
                      <a:pt x="166" y="611"/>
                    </a:cubicBezTo>
                    <a:cubicBezTo>
                      <a:pt x="181" y="651"/>
                      <a:pt x="222" y="678"/>
                      <a:pt x="217" y="704"/>
                    </a:cubicBezTo>
                    <a:lnTo>
                      <a:pt x="133" y="770"/>
                    </a:lnTo>
                    <a:cubicBezTo>
                      <a:pt x="112" y="788"/>
                      <a:pt x="98" y="794"/>
                      <a:pt x="92" y="813"/>
                    </a:cubicBezTo>
                    <a:cubicBezTo>
                      <a:pt x="85" y="829"/>
                      <a:pt x="95" y="865"/>
                      <a:pt x="95" y="884"/>
                    </a:cubicBezTo>
                    <a:cubicBezTo>
                      <a:pt x="95" y="903"/>
                      <a:pt x="88" y="905"/>
                      <a:pt x="91" y="926"/>
                    </a:cubicBezTo>
                    <a:lnTo>
                      <a:pt x="112" y="1008"/>
                    </a:lnTo>
                    <a:lnTo>
                      <a:pt x="128" y="1079"/>
                    </a:lnTo>
                    <a:lnTo>
                      <a:pt x="113" y="1112"/>
                    </a:lnTo>
                    <a:lnTo>
                      <a:pt x="104" y="1192"/>
                    </a:lnTo>
                    <a:lnTo>
                      <a:pt x="113" y="1274"/>
                    </a:lnTo>
                    <a:cubicBezTo>
                      <a:pt x="115" y="1297"/>
                      <a:pt x="111" y="1314"/>
                      <a:pt x="113" y="1332"/>
                    </a:cubicBezTo>
                    <a:cubicBezTo>
                      <a:pt x="115" y="1351"/>
                      <a:pt x="122" y="1366"/>
                      <a:pt x="124" y="1383"/>
                    </a:cubicBezTo>
                    <a:cubicBezTo>
                      <a:pt x="126" y="1400"/>
                      <a:pt x="125" y="1418"/>
                      <a:pt x="128" y="1434"/>
                    </a:cubicBezTo>
                    <a:cubicBezTo>
                      <a:pt x="123" y="1450"/>
                      <a:pt x="99" y="1467"/>
                      <a:pt x="95" y="1487"/>
                    </a:cubicBezTo>
                    <a:cubicBezTo>
                      <a:pt x="91" y="1507"/>
                      <a:pt x="103" y="1535"/>
                      <a:pt x="104" y="1555"/>
                    </a:cubicBezTo>
                    <a:lnTo>
                      <a:pt x="95" y="1595"/>
                    </a:lnTo>
                    <a:lnTo>
                      <a:pt x="85" y="1629"/>
                    </a:lnTo>
                    <a:lnTo>
                      <a:pt x="88" y="1674"/>
                    </a:lnTo>
                    <a:cubicBezTo>
                      <a:pt x="86" y="1687"/>
                      <a:pt x="74" y="1696"/>
                      <a:pt x="71" y="1707"/>
                    </a:cubicBezTo>
                    <a:cubicBezTo>
                      <a:pt x="68" y="1718"/>
                      <a:pt x="79" y="1728"/>
                      <a:pt x="68" y="1743"/>
                    </a:cubicBezTo>
                    <a:cubicBezTo>
                      <a:pt x="58" y="1758"/>
                      <a:pt x="18" y="1782"/>
                      <a:pt x="10" y="1800"/>
                    </a:cubicBezTo>
                    <a:cubicBezTo>
                      <a:pt x="0" y="1817"/>
                      <a:pt x="11" y="1822"/>
                      <a:pt x="19" y="1854"/>
                    </a:cubicBezTo>
                    <a:lnTo>
                      <a:pt x="28" y="1916"/>
                    </a:lnTo>
                    <a:lnTo>
                      <a:pt x="64" y="1982"/>
                    </a:lnTo>
                    <a:lnTo>
                      <a:pt x="71" y="2037"/>
                    </a:lnTo>
                    <a:lnTo>
                      <a:pt x="85" y="2090"/>
                    </a:lnTo>
                    <a:lnTo>
                      <a:pt x="173" y="2259"/>
                    </a:lnTo>
                    <a:lnTo>
                      <a:pt x="223" y="2352"/>
                    </a:lnTo>
                    <a:lnTo>
                      <a:pt x="249" y="2402"/>
                    </a:lnTo>
                    <a:lnTo>
                      <a:pt x="301" y="2490"/>
                    </a:lnTo>
                    <a:lnTo>
                      <a:pt x="335" y="2559"/>
                    </a:lnTo>
                    <a:lnTo>
                      <a:pt x="362" y="2615"/>
                    </a:lnTo>
                    <a:cubicBezTo>
                      <a:pt x="371" y="2634"/>
                      <a:pt x="385" y="2659"/>
                      <a:pt x="391" y="2676"/>
                    </a:cubicBezTo>
                    <a:cubicBezTo>
                      <a:pt x="397" y="2693"/>
                      <a:pt x="392" y="2702"/>
                      <a:pt x="401" y="2717"/>
                    </a:cubicBezTo>
                    <a:lnTo>
                      <a:pt x="443" y="2765"/>
                    </a:lnTo>
                    <a:lnTo>
                      <a:pt x="346" y="2816"/>
                    </a:lnTo>
                    <a:lnTo>
                      <a:pt x="262" y="2874"/>
                    </a:lnTo>
                    <a:cubicBezTo>
                      <a:pt x="248" y="2892"/>
                      <a:pt x="263" y="2915"/>
                      <a:pt x="263" y="2922"/>
                    </a:cubicBezTo>
                    <a:cubicBezTo>
                      <a:pt x="263" y="2929"/>
                      <a:pt x="254" y="2913"/>
                      <a:pt x="260" y="2919"/>
                    </a:cubicBezTo>
                    <a:cubicBezTo>
                      <a:pt x="266" y="2932"/>
                      <a:pt x="276" y="2956"/>
                      <a:pt x="298" y="2958"/>
                    </a:cubicBezTo>
                    <a:lnTo>
                      <a:pt x="386" y="2942"/>
                    </a:lnTo>
                    <a:lnTo>
                      <a:pt x="367" y="2961"/>
                    </a:lnTo>
                    <a:lnTo>
                      <a:pt x="341" y="3069"/>
                    </a:lnTo>
                    <a:lnTo>
                      <a:pt x="370" y="3103"/>
                    </a:lnTo>
                    <a:lnTo>
                      <a:pt x="298" y="3273"/>
                    </a:lnTo>
                    <a:lnTo>
                      <a:pt x="268" y="3344"/>
                    </a:lnTo>
                    <a:cubicBezTo>
                      <a:pt x="266" y="3363"/>
                      <a:pt x="269" y="3380"/>
                      <a:pt x="284" y="3389"/>
                    </a:cubicBezTo>
                    <a:cubicBezTo>
                      <a:pt x="296" y="3397"/>
                      <a:pt x="335" y="3407"/>
                      <a:pt x="361" y="3396"/>
                    </a:cubicBezTo>
                    <a:lnTo>
                      <a:pt x="443" y="3321"/>
                    </a:lnTo>
                    <a:lnTo>
                      <a:pt x="491" y="3249"/>
                    </a:lnTo>
                    <a:lnTo>
                      <a:pt x="515" y="3140"/>
                    </a:lnTo>
                    <a:lnTo>
                      <a:pt x="564" y="3103"/>
                    </a:lnTo>
                    <a:lnTo>
                      <a:pt x="588" y="3055"/>
                    </a:lnTo>
                    <a:lnTo>
                      <a:pt x="631" y="2934"/>
                    </a:lnTo>
                    <a:lnTo>
                      <a:pt x="647" y="2831"/>
                    </a:lnTo>
                    <a:lnTo>
                      <a:pt x="668" y="2811"/>
                    </a:lnTo>
                    <a:cubicBezTo>
                      <a:pt x="671" y="2801"/>
                      <a:pt x="665" y="2789"/>
                      <a:pt x="667" y="2771"/>
                    </a:cubicBezTo>
                    <a:cubicBezTo>
                      <a:pt x="669" y="2753"/>
                      <a:pt x="679" y="2716"/>
                      <a:pt x="680" y="2702"/>
                    </a:cubicBezTo>
                    <a:cubicBezTo>
                      <a:pt x="678" y="2685"/>
                      <a:pt x="670" y="2695"/>
                      <a:pt x="670" y="2685"/>
                    </a:cubicBezTo>
                    <a:lnTo>
                      <a:pt x="679" y="2640"/>
                    </a:lnTo>
                    <a:lnTo>
                      <a:pt x="676" y="2589"/>
                    </a:lnTo>
                    <a:lnTo>
                      <a:pt x="685" y="2499"/>
                    </a:lnTo>
                    <a:lnTo>
                      <a:pt x="703" y="2448"/>
                    </a:lnTo>
                    <a:lnTo>
                      <a:pt x="712" y="2400"/>
                    </a:lnTo>
                    <a:lnTo>
                      <a:pt x="718" y="2331"/>
                    </a:lnTo>
                    <a:lnTo>
                      <a:pt x="733" y="2257"/>
                    </a:lnTo>
                    <a:lnTo>
                      <a:pt x="760" y="2133"/>
                    </a:lnTo>
                    <a:cubicBezTo>
                      <a:pt x="771" y="2106"/>
                      <a:pt x="793" y="2115"/>
                      <a:pt x="799" y="2096"/>
                    </a:cubicBezTo>
                    <a:cubicBezTo>
                      <a:pt x="805" y="2077"/>
                      <a:pt x="802" y="2051"/>
                      <a:pt x="796" y="2021"/>
                    </a:cubicBezTo>
                    <a:lnTo>
                      <a:pt x="764" y="1916"/>
                    </a:lnTo>
                    <a:lnTo>
                      <a:pt x="769" y="1788"/>
                    </a:lnTo>
                    <a:lnTo>
                      <a:pt x="757" y="1725"/>
                    </a:lnTo>
                    <a:lnTo>
                      <a:pt x="758" y="1676"/>
                    </a:lnTo>
                    <a:lnTo>
                      <a:pt x="745" y="1625"/>
                    </a:lnTo>
                    <a:lnTo>
                      <a:pt x="740" y="1476"/>
                    </a:lnTo>
                    <a:lnTo>
                      <a:pt x="757" y="1418"/>
                    </a:lnTo>
                    <a:lnTo>
                      <a:pt x="767" y="1338"/>
                    </a:lnTo>
                    <a:lnTo>
                      <a:pt x="787" y="1280"/>
                    </a:lnTo>
                    <a:lnTo>
                      <a:pt x="797" y="1223"/>
                    </a:lnTo>
                    <a:lnTo>
                      <a:pt x="806" y="1218"/>
                    </a:lnTo>
                    <a:lnTo>
                      <a:pt x="842" y="1223"/>
                    </a:lnTo>
                    <a:lnTo>
                      <a:pt x="997" y="1176"/>
                    </a:lnTo>
                    <a:lnTo>
                      <a:pt x="1070" y="1137"/>
                    </a:lnTo>
                    <a:lnTo>
                      <a:pt x="1093" y="1083"/>
                    </a:lnTo>
                    <a:cubicBezTo>
                      <a:pt x="1116" y="1063"/>
                      <a:pt x="1187" y="1039"/>
                      <a:pt x="1207" y="1017"/>
                    </a:cubicBezTo>
                    <a:cubicBezTo>
                      <a:pt x="1226" y="993"/>
                      <a:pt x="1204" y="970"/>
                      <a:pt x="1210" y="951"/>
                    </a:cubicBezTo>
                    <a:cubicBezTo>
                      <a:pt x="1216" y="932"/>
                      <a:pt x="1238" y="919"/>
                      <a:pt x="1241" y="902"/>
                    </a:cubicBezTo>
                    <a:cubicBezTo>
                      <a:pt x="1243" y="881"/>
                      <a:pt x="1230" y="867"/>
                      <a:pt x="1229" y="848"/>
                    </a:cubicBezTo>
                    <a:cubicBezTo>
                      <a:pt x="1228" y="829"/>
                      <a:pt x="1242" y="810"/>
                      <a:pt x="1237" y="789"/>
                    </a:cubicBezTo>
                    <a:cubicBezTo>
                      <a:pt x="1234" y="763"/>
                      <a:pt x="1208" y="745"/>
                      <a:pt x="1201" y="720"/>
                    </a:cubicBezTo>
                    <a:cubicBezTo>
                      <a:pt x="1195" y="689"/>
                      <a:pt x="1208" y="660"/>
                      <a:pt x="1195" y="641"/>
                    </a:cubicBezTo>
                    <a:cubicBezTo>
                      <a:pt x="1179" y="620"/>
                      <a:pt x="1144" y="620"/>
                      <a:pt x="1121" y="608"/>
                    </a:cubicBezTo>
                    <a:cubicBezTo>
                      <a:pt x="1098" y="596"/>
                      <a:pt x="1069" y="583"/>
                      <a:pt x="1055" y="569"/>
                    </a:cubicBezTo>
                    <a:cubicBezTo>
                      <a:pt x="1037" y="556"/>
                      <a:pt x="1038" y="541"/>
                      <a:pt x="1037" y="522"/>
                    </a:cubicBezTo>
                    <a:cubicBezTo>
                      <a:pt x="1036" y="503"/>
                      <a:pt x="1044" y="481"/>
                      <a:pt x="1051" y="452"/>
                    </a:cubicBezTo>
                    <a:cubicBezTo>
                      <a:pt x="1058" y="423"/>
                      <a:pt x="1076" y="374"/>
                      <a:pt x="1081" y="345"/>
                    </a:cubicBezTo>
                    <a:cubicBezTo>
                      <a:pt x="1088" y="304"/>
                      <a:pt x="1087" y="297"/>
                      <a:pt x="1082" y="281"/>
                    </a:cubicBezTo>
                    <a:cubicBezTo>
                      <a:pt x="1077" y="265"/>
                      <a:pt x="1066" y="251"/>
                      <a:pt x="1052" y="246"/>
                    </a:cubicBezTo>
                    <a:cubicBezTo>
                      <a:pt x="1040" y="242"/>
                      <a:pt x="1016" y="232"/>
                      <a:pt x="999" y="249"/>
                    </a:cubicBezTo>
                    <a:cubicBezTo>
                      <a:pt x="983" y="265"/>
                      <a:pt x="963" y="309"/>
                      <a:pt x="953" y="344"/>
                    </a:cubicBezTo>
                    <a:cubicBezTo>
                      <a:pt x="945" y="376"/>
                      <a:pt x="945" y="434"/>
                      <a:pt x="941" y="462"/>
                    </a:cubicBezTo>
                    <a:lnTo>
                      <a:pt x="927" y="515"/>
                    </a:lnTo>
                    <a:lnTo>
                      <a:pt x="907" y="545"/>
                    </a:lnTo>
                    <a:lnTo>
                      <a:pt x="883" y="626"/>
                    </a:lnTo>
                    <a:lnTo>
                      <a:pt x="866" y="690"/>
                    </a:lnTo>
                    <a:lnTo>
                      <a:pt x="869" y="780"/>
                    </a:lnTo>
                    <a:lnTo>
                      <a:pt x="860" y="782"/>
                    </a:lnTo>
                    <a:lnTo>
                      <a:pt x="832" y="699"/>
                    </a:lnTo>
                    <a:lnTo>
                      <a:pt x="794" y="659"/>
                    </a:lnTo>
                    <a:cubicBezTo>
                      <a:pt x="777" y="648"/>
                      <a:pt x="750" y="636"/>
                      <a:pt x="727" y="633"/>
                    </a:cubicBezTo>
                    <a:cubicBezTo>
                      <a:pt x="706" y="630"/>
                      <a:pt x="677" y="642"/>
                      <a:pt x="656" y="641"/>
                    </a:cubicBezTo>
                    <a:cubicBezTo>
                      <a:pt x="634" y="640"/>
                      <a:pt x="610" y="632"/>
                      <a:pt x="602" y="627"/>
                    </a:cubicBezTo>
                    <a:lnTo>
                      <a:pt x="605" y="609"/>
                    </a:lnTo>
                    <a:lnTo>
                      <a:pt x="533" y="545"/>
                    </a:lnTo>
                    <a:cubicBezTo>
                      <a:pt x="524" y="530"/>
                      <a:pt x="544" y="530"/>
                      <a:pt x="550" y="521"/>
                    </a:cubicBezTo>
                    <a:cubicBezTo>
                      <a:pt x="556" y="512"/>
                      <a:pt x="565" y="503"/>
                      <a:pt x="572" y="489"/>
                    </a:cubicBezTo>
                    <a:cubicBezTo>
                      <a:pt x="582" y="469"/>
                      <a:pt x="591" y="455"/>
                      <a:pt x="595" y="434"/>
                    </a:cubicBezTo>
                    <a:cubicBezTo>
                      <a:pt x="597" y="419"/>
                      <a:pt x="596" y="402"/>
                      <a:pt x="593" y="399"/>
                    </a:cubicBezTo>
                    <a:cubicBezTo>
                      <a:pt x="590" y="396"/>
                      <a:pt x="578" y="393"/>
                      <a:pt x="578" y="389"/>
                    </a:cubicBezTo>
                    <a:cubicBezTo>
                      <a:pt x="578" y="385"/>
                      <a:pt x="588" y="378"/>
                      <a:pt x="592" y="374"/>
                    </a:cubicBezTo>
                    <a:lnTo>
                      <a:pt x="604" y="365"/>
                    </a:lnTo>
                    <a:lnTo>
                      <a:pt x="599" y="342"/>
                    </a:lnTo>
                    <a:lnTo>
                      <a:pt x="613" y="345"/>
                    </a:lnTo>
                    <a:lnTo>
                      <a:pt x="602" y="306"/>
                    </a:lnTo>
                    <a:cubicBezTo>
                      <a:pt x="603" y="298"/>
                      <a:pt x="617" y="300"/>
                      <a:pt x="617" y="294"/>
                    </a:cubicBezTo>
                    <a:cubicBezTo>
                      <a:pt x="618" y="290"/>
                      <a:pt x="600" y="277"/>
                      <a:pt x="599" y="270"/>
                    </a:cubicBezTo>
                    <a:lnTo>
                      <a:pt x="622" y="261"/>
                    </a:lnTo>
                    <a:cubicBezTo>
                      <a:pt x="621" y="252"/>
                      <a:pt x="594" y="221"/>
                      <a:pt x="593" y="216"/>
                    </a:cubicBezTo>
                    <a:cubicBezTo>
                      <a:pt x="594" y="211"/>
                      <a:pt x="623" y="249"/>
                      <a:pt x="617" y="231"/>
                    </a:cubicBezTo>
                    <a:cubicBezTo>
                      <a:pt x="611" y="213"/>
                      <a:pt x="599" y="197"/>
                      <a:pt x="595" y="189"/>
                    </a:cubicBezTo>
                    <a:cubicBezTo>
                      <a:pt x="591" y="182"/>
                      <a:pt x="575" y="164"/>
                      <a:pt x="604" y="177"/>
                    </a:cubicBezTo>
                    <a:cubicBezTo>
                      <a:pt x="633" y="190"/>
                      <a:pt x="581" y="155"/>
                      <a:pt x="575" y="146"/>
                    </a:cubicBezTo>
                    <a:cubicBezTo>
                      <a:pt x="569" y="137"/>
                      <a:pt x="565" y="127"/>
                      <a:pt x="566" y="122"/>
                    </a:cubicBezTo>
                    <a:cubicBezTo>
                      <a:pt x="567" y="117"/>
                      <a:pt x="584" y="121"/>
                      <a:pt x="581" y="117"/>
                    </a:cubicBezTo>
                    <a:cubicBezTo>
                      <a:pt x="578" y="113"/>
                      <a:pt x="560" y="107"/>
                      <a:pt x="550" y="98"/>
                    </a:cubicBezTo>
                    <a:cubicBezTo>
                      <a:pt x="540" y="89"/>
                      <a:pt x="537" y="74"/>
                      <a:pt x="523" y="63"/>
                    </a:cubicBezTo>
                    <a:cubicBezTo>
                      <a:pt x="507" y="48"/>
                      <a:pt x="485" y="40"/>
                      <a:pt x="467" y="31"/>
                    </a:cubicBezTo>
                    <a:cubicBezTo>
                      <a:pt x="449" y="22"/>
                      <a:pt x="434" y="16"/>
                      <a:pt x="416" y="11"/>
                    </a:cubicBezTo>
                    <a:cubicBezTo>
                      <a:pt x="398" y="6"/>
                      <a:pt x="378" y="0"/>
                      <a:pt x="359" y="2"/>
                    </a:cubicBezTo>
                    <a:cubicBezTo>
                      <a:pt x="339" y="5"/>
                      <a:pt x="321" y="19"/>
                      <a:pt x="304" y="21"/>
                    </a:cubicBezTo>
                    <a:cubicBezTo>
                      <a:pt x="287" y="23"/>
                      <a:pt x="275" y="8"/>
                      <a:pt x="256" y="12"/>
                    </a:cubicBezTo>
                    <a:cubicBezTo>
                      <a:pt x="239" y="15"/>
                      <a:pt x="208" y="31"/>
                      <a:pt x="190" y="44"/>
                    </a:cubicBezTo>
                    <a:lnTo>
                      <a:pt x="136" y="87"/>
                    </a:lnTo>
                    <a:cubicBezTo>
                      <a:pt x="127" y="92"/>
                      <a:pt x="137" y="72"/>
                      <a:pt x="134" y="75"/>
                    </a:cubicBezTo>
                    <a:cubicBezTo>
                      <a:pt x="132" y="77"/>
                      <a:pt x="125" y="96"/>
                      <a:pt x="121" y="104"/>
                    </a:cubicBezTo>
                    <a:cubicBezTo>
                      <a:pt x="118" y="105"/>
                      <a:pt x="117" y="80"/>
                      <a:pt x="115" y="84"/>
                    </a:cubicBezTo>
                    <a:cubicBezTo>
                      <a:pt x="113" y="88"/>
                      <a:pt x="115" y="111"/>
                      <a:pt x="112" y="126"/>
                    </a:cubicBezTo>
                    <a:cubicBezTo>
                      <a:pt x="109" y="141"/>
                      <a:pt x="100" y="170"/>
                      <a:pt x="94" y="174"/>
                    </a:cubicBezTo>
                    <a:cubicBezTo>
                      <a:pt x="90" y="187"/>
                      <a:pt x="72" y="133"/>
                      <a:pt x="77" y="152"/>
                    </a:cubicBezTo>
                    <a:cubicBezTo>
                      <a:pt x="82" y="171"/>
                      <a:pt x="86" y="196"/>
                      <a:pt x="85" y="200"/>
                    </a:cubicBezTo>
                    <a:cubicBezTo>
                      <a:pt x="84" y="204"/>
                      <a:pt x="73" y="170"/>
                      <a:pt x="70" y="176"/>
                    </a:cubicBezTo>
                    <a:cubicBezTo>
                      <a:pt x="87" y="212"/>
                      <a:pt x="67" y="215"/>
                      <a:pt x="68" y="237"/>
                    </a:cubicBezTo>
                    <a:cubicBezTo>
                      <a:pt x="66" y="252"/>
                      <a:pt x="77" y="263"/>
                      <a:pt x="58" y="269"/>
                    </a:cubicBezTo>
                    <a:cubicBezTo>
                      <a:pt x="39" y="275"/>
                      <a:pt x="77" y="275"/>
                      <a:pt x="77" y="279"/>
                    </a:cubicBezTo>
                    <a:cubicBezTo>
                      <a:pt x="77" y="283"/>
                      <a:pt x="74" y="297"/>
                      <a:pt x="58" y="294"/>
                    </a:cubicBezTo>
                    <a:cubicBezTo>
                      <a:pt x="42" y="291"/>
                      <a:pt x="80" y="310"/>
                      <a:pt x="85" y="318"/>
                    </a:cubicBezTo>
                    <a:cubicBezTo>
                      <a:pt x="90" y="326"/>
                      <a:pt x="85" y="334"/>
                      <a:pt x="89" y="344"/>
                    </a:cubicBezTo>
                    <a:lnTo>
                      <a:pt x="109" y="377"/>
                    </a:lnTo>
                    <a:close/>
                  </a:path>
                </a:pathLst>
              </a:custGeom>
              <a:gradFill rotWithShape="1">
                <a:gsLst>
                  <a:gs pos="0">
                    <a:srgbClr val="AE6A58"/>
                  </a:gs>
                  <a:gs pos="100000">
                    <a:srgbClr val="AE6A58">
                      <a:gamma/>
                      <a:shade val="0"/>
                      <a:invGamma/>
                    </a:srgb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2585" b="1" i="0" u="none" strike="noStrike" kern="0" cap="none" spc="0" normalizeH="0" baseline="0" noProof="0" dirty="0">
                  <a:ln>
                    <a:noFill/>
                  </a:ln>
                  <a:solidFill>
                    <a:sysClr val="windowText" lastClr="000000"/>
                  </a:solidFill>
                  <a:effectLst/>
                  <a:uLnTx/>
                  <a:uFillTx/>
                  <a:latin typeface="標楷體" pitchFamily="65" charset="-120"/>
                  <a:ea typeface="標楷體" pitchFamily="65" charset="-120"/>
                </a:endParaRPr>
              </a:p>
            </p:txBody>
          </p:sp>
          <p:sp>
            <p:nvSpPr>
              <p:cNvPr id="40" name="Rectangle 10">
                <a:extLst>
                  <a:ext uri="{FF2B5EF4-FFF2-40B4-BE49-F238E27FC236}">
                    <a16:creationId xmlns:a16="http://schemas.microsoft.com/office/drawing/2014/main" id="{64FC9FBE-49D8-4D6F-A08A-CDF135133C24}"/>
                  </a:ext>
                </a:extLst>
              </p:cNvPr>
              <p:cNvSpPr>
                <a:spLocks noChangeArrowheads="1"/>
              </p:cNvSpPr>
              <p:nvPr/>
            </p:nvSpPr>
            <p:spPr bwMode="gray">
              <a:xfrm>
                <a:off x="2054674" y="2039285"/>
                <a:ext cx="1583261" cy="5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TW" altLang="en-US" sz="2585" b="1" dirty="0">
                    <a:solidFill>
                      <a:srgbClr val="FFFFFF"/>
                    </a:solidFill>
                    <a:latin typeface="標楷體" pitchFamily="65" charset="-120"/>
                    <a:ea typeface="標楷體" pitchFamily="65" charset="-120"/>
                  </a:rPr>
                  <a:t>協助弱勢</a:t>
                </a:r>
                <a:endParaRPr lang="en-US" altLang="zh-TW" sz="2585" b="1" dirty="0">
                  <a:solidFill>
                    <a:srgbClr val="FFFFFF"/>
                  </a:solidFill>
                  <a:latin typeface="標楷體" pitchFamily="65" charset="-120"/>
                  <a:ea typeface="標楷體" pitchFamily="65" charset="-120"/>
                </a:endParaRPr>
              </a:p>
            </p:txBody>
          </p:sp>
        </p:grpSp>
        <p:sp>
          <p:nvSpPr>
            <p:cNvPr id="41" name="矩形: 圓角 40">
              <a:extLst>
                <a:ext uri="{FF2B5EF4-FFF2-40B4-BE49-F238E27FC236}">
                  <a16:creationId xmlns:a16="http://schemas.microsoft.com/office/drawing/2014/main" id="{AA2F11AA-FFB7-4789-A4E7-E161FC541D55}"/>
                </a:ext>
              </a:extLst>
            </p:cNvPr>
            <p:cNvSpPr/>
            <p:nvPr/>
          </p:nvSpPr>
          <p:spPr>
            <a:xfrm>
              <a:off x="2531238" y="2771203"/>
              <a:ext cx="1429748" cy="490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cxnSp>
          <p:nvCxnSpPr>
            <p:cNvPr id="42" name="直線單箭頭接點 41">
              <a:extLst>
                <a:ext uri="{FF2B5EF4-FFF2-40B4-BE49-F238E27FC236}">
                  <a16:creationId xmlns:a16="http://schemas.microsoft.com/office/drawing/2014/main" id="{40FBD243-BCCB-4764-BB7F-872FADC35E8F}"/>
                </a:ext>
              </a:extLst>
            </p:cNvPr>
            <p:cNvCxnSpPr>
              <a:cxnSpLocks/>
            </p:cNvCxnSpPr>
            <p:nvPr/>
          </p:nvCxnSpPr>
          <p:spPr>
            <a:xfrm flipV="1">
              <a:off x="4030777" y="2535050"/>
              <a:ext cx="510623" cy="366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AutoShape 4">
            <a:extLst>
              <a:ext uri="{FF2B5EF4-FFF2-40B4-BE49-F238E27FC236}">
                <a16:creationId xmlns:a16="http://schemas.microsoft.com/office/drawing/2014/main" id="{A11D99D0-1DC4-4940-BBA7-38E14AFBA627}"/>
              </a:ext>
            </a:extLst>
          </p:cNvPr>
          <p:cNvSpPr>
            <a:spLocks noChangeArrowheads="1"/>
          </p:cNvSpPr>
          <p:nvPr/>
        </p:nvSpPr>
        <p:spPr bwMode="gray">
          <a:xfrm>
            <a:off x="1718779" y="1116049"/>
            <a:ext cx="1872208" cy="482394"/>
          </a:xfrm>
          <a:prstGeom prst="roundRect">
            <a:avLst>
              <a:gd name="adj" fmla="val 16667"/>
            </a:avLst>
          </a:prstGeom>
          <a:gradFill rotWithShape="1">
            <a:gsLst>
              <a:gs pos="0">
                <a:srgbClr val="C1933F"/>
              </a:gs>
              <a:gs pos="100000">
                <a:srgbClr val="C1933F">
                  <a:gamma/>
                  <a:tint val="40000"/>
                  <a:invGamma/>
                  <a:lumMod val="53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eaLnBrk="0" hangingPunct="0"/>
            <a:r>
              <a:rPr lang="zh-TW" altLang="en-US" b="1" dirty="0">
                <a:effectLst/>
                <a:latin typeface="標楷體" pitchFamily="65" charset="-120"/>
                <a:ea typeface="標楷體" pitchFamily="65" charset="-120"/>
              </a:rPr>
              <a:t>公益修繕</a:t>
            </a:r>
            <a:endParaRPr lang="en-US" altLang="zh-TW" b="1" dirty="0">
              <a:effectLst/>
              <a:latin typeface="標楷體" pitchFamily="65" charset="-120"/>
              <a:ea typeface="標楷體" pitchFamily="65" charset="-120"/>
            </a:endParaRPr>
          </a:p>
        </p:txBody>
      </p:sp>
    </p:spTree>
    <p:extLst>
      <p:ext uri="{BB962C8B-B14F-4D97-AF65-F5344CB8AC3E}">
        <p14:creationId xmlns:p14="http://schemas.microsoft.com/office/powerpoint/2010/main" val="1356006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7694066" y="6444319"/>
            <a:ext cx="2228850" cy="365125"/>
          </a:xfrm>
        </p:spPr>
        <p:txBody>
          <a:bodyPr/>
          <a:lstStyle/>
          <a:p>
            <a:pPr>
              <a:defRPr/>
            </a:pPr>
            <a:fld id="{5BD9BBC4-9E96-48C8-AD19-B28AC16A1C98}" type="slidenum">
              <a:rPr lang="en-US" altLang="zh-TW" smtClean="0"/>
              <a:pPr>
                <a:defRPr/>
              </a:pPr>
              <a:t>14</a:t>
            </a:fld>
            <a:endParaRPr lang="en-US" altLang="zh-TW" dirty="0"/>
          </a:p>
        </p:txBody>
      </p:sp>
      <p:sp>
        <p:nvSpPr>
          <p:cNvPr id="12" name="Rectangle 2"/>
          <p:cNvSpPr>
            <a:spLocks noChangeArrowheads="1"/>
          </p:cNvSpPr>
          <p:nvPr/>
        </p:nvSpPr>
        <p:spPr bwMode="auto">
          <a:xfrm>
            <a:off x="1223369" y="231118"/>
            <a:ext cx="865585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sp>
        <p:nvSpPr>
          <p:cNvPr id="13" name="AutoShape 15"/>
          <p:cNvSpPr>
            <a:spLocks noChangeArrowheads="1"/>
          </p:cNvSpPr>
          <p:nvPr/>
        </p:nvSpPr>
        <p:spPr bwMode="gray">
          <a:xfrm>
            <a:off x="632520" y="332656"/>
            <a:ext cx="2306240" cy="504056"/>
          </a:xfrm>
          <a:prstGeom prst="roundRect">
            <a:avLst>
              <a:gd name="adj" fmla="val 50000"/>
            </a:avLst>
          </a:prstGeom>
          <a:gradFill rotWithShape="1">
            <a:gsLst>
              <a:gs pos="0">
                <a:srgbClr val="C1933F"/>
              </a:gs>
              <a:gs pos="100000">
                <a:srgbClr val="C1933F">
                  <a:gamma/>
                  <a:tint val="40000"/>
                  <a:invGamma/>
                  <a:lumMod val="92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企業形象</a:t>
            </a:r>
          </a:p>
        </p:txBody>
      </p:sp>
      <p:grpSp>
        <p:nvGrpSpPr>
          <p:cNvPr id="10" name="群組 9">
            <a:extLst>
              <a:ext uri="{FF2B5EF4-FFF2-40B4-BE49-F238E27FC236}">
                <a16:creationId xmlns:a16="http://schemas.microsoft.com/office/drawing/2014/main" id="{0A814784-998B-4601-97F5-BD84E54688EE}"/>
              </a:ext>
            </a:extLst>
          </p:cNvPr>
          <p:cNvGrpSpPr/>
          <p:nvPr/>
        </p:nvGrpSpPr>
        <p:grpSpPr>
          <a:xfrm>
            <a:off x="804215" y="3712593"/>
            <a:ext cx="1879086" cy="2268538"/>
            <a:chOff x="405185" y="3771503"/>
            <a:chExt cx="1879086" cy="2268538"/>
          </a:xfrm>
        </p:grpSpPr>
        <p:pic>
          <p:nvPicPr>
            <p:cNvPr id="14" name="Picture 11" descr="http://www.jioushun.com.tw/images/FEEDC1E9-8AD4-D49E-CC08-5C701A80E0AF.png">
              <a:extLst>
                <a:ext uri="{FF2B5EF4-FFF2-40B4-BE49-F238E27FC236}">
                  <a16:creationId xmlns:a16="http://schemas.microsoft.com/office/drawing/2014/main" id="{C3450288-58C5-4E00-ABFD-05DDB579F8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55" r="14766"/>
            <a:stretch/>
          </p:blipFill>
          <p:spPr bwMode="auto">
            <a:xfrm>
              <a:off x="1196254" y="3792426"/>
              <a:ext cx="1088017" cy="2247615"/>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a16="http://schemas.microsoft.com/office/drawing/2014/main" id="{2B76C0C0-83E7-4902-B379-2CEF52381C89}"/>
                </a:ext>
              </a:extLst>
            </p:cNvPr>
            <p:cNvSpPr/>
            <p:nvPr/>
          </p:nvSpPr>
          <p:spPr>
            <a:xfrm>
              <a:off x="405185" y="3771503"/>
              <a:ext cx="639877" cy="1384995"/>
            </a:xfrm>
            <a:prstGeom prst="rect">
              <a:avLst/>
            </a:prstGeom>
          </p:spPr>
          <p:txBody>
            <a:bodyPr wrap="square">
              <a:spAutoFit/>
            </a:bodyPr>
            <a:lstStyle/>
            <a:p>
              <a:r>
                <a:rPr lang="zh-TW" altLang="en-US" dirty="0">
                  <a:latin typeface="標楷體" pitchFamily="65" charset="-120"/>
                  <a:ea typeface="標楷體" pitchFamily="65" charset="-120"/>
                </a:rPr>
                <a:t>認</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證</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標</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章</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獎</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座</a:t>
              </a:r>
            </a:p>
          </p:txBody>
        </p:sp>
      </p:grpSp>
      <p:grpSp>
        <p:nvGrpSpPr>
          <p:cNvPr id="6" name="群組 5">
            <a:extLst>
              <a:ext uri="{FF2B5EF4-FFF2-40B4-BE49-F238E27FC236}">
                <a16:creationId xmlns:a16="http://schemas.microsoft.com/office/drawing/2014/main" id="{9599B601-8A21-45A5-B5D9-5F94C018212D}"/>
              </a:ext>
            </a:extLst>
          </p:cNvPr>
          <p:cNvGrpSpPr/>
          <p:nvPr/>
        </p:nvGrpSpPr>
        <p:grpSpPr>
          <a:xfrm>
            <a:off x="7159366" y="3694235"/>
            <a:ext cx="1926029" cy="2404208"/>
            <a:chOff x="5640327" y="3727421"/>
            <a:chExt cx="1926029" cy="2404208"/>
          </a:xfrm>
        </p:grpSpPr>
        <p:pic>
          <p:nvPicPr>
            <p:cNvPr id="15" name="圖片 14">
              <a:extLst>
                <a:ext uri="{FF2B5EF4-FFF2-40B4-BE49-F238E27FC236}">
                  <a16:creationId xmlns:a16="http://schemas.microsoft.com/office/drawing/2014/main" id="{80797BCB-BBD6-4068-86F5-2FEE6B9BA3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89167" l="25556" r="74722"/>
                      </a14:imgEffect>
                    </a14:imgLayer>
                  </a14:imgProps>
                </a:ext>
              </a:extLst>
            </a:blip>
            <a:srcRect l="20279" t="6625" r="24281" b="8063"/>
            <a:stretch/>
          </p:blipFill>
          <p:spPr>
            <a:xfrm>
              <a:off x="6635910" y="3727421"/>
              <a:ext cx="930446" cy="2386357"/>
            </a:xfrm>
            <a:prstGeom prst="rect">
              <a:avLst/>
            </a:prstGeom>
            <a:ln>
              <a:noFill/>
            </a:ln>
            <a:effectLst>
              <a:outerShdw blurRad="292100" dist="139700" dir="2700000" algn="tl" rotWithShape="0">
                <a:srgbClr val="333333">
                  <a:alpha val="65000"/>
                </a:srgbClr>
              </a:outerShdw>
            </a:effectLst>
          </p:spPr>
        </p:pic>
        <p:sp>
          <p:nvSpPr>
            <p:cNvPr id="18" name="矩形 17">
              <a:extLst>
                <a:ext uri="{FF2B5EF4-FFF2-40B4-BE49-F238E27FC236}">
                  <a16:creationId xmlns:a16="http://schemas.microsoft.com/office/drawing/2014/main" id="{B9D3F391-5F3E-44F9-9A88-229D4B903026}"/>
                </a:ext>
              </a:extLst>
            </p:cNvPr>
            <p:cNvSpPr/>
            <p:nvPr/>
          </p:nvSpPr>
          <p:spPr>
            <a:xfrm>
              <a:off x="5640327" y="3823305"/>
              <a:ext cx="468176" cy="2308324"/>
            </a:xfrm>
            <a:prstGeom prst="rect">
              <a:avLst/>
            </a:prstGeom>
          </p:spPr>
          <p:txBody>
            <a:bodyPr wrap="square">
              <a:spAutoFit/>
            </a:bodyPr>
            <a:lstStyle/>
            <a:p>
              <a:r>
                <a:rPr lang="zh-TW" altLang="en-US" dirty="0">
                  <a:latin typeface="標楷體" pitchFamily="65" charset="-120"/>
                  <a:ea typeface="標楷體" pitchFamily="65" charset="-120"/>
                </a:rPr>
                <a:t>金炬水晶獎座</a:t>
              </a:r>
            </a:p>
          </p:txBody>
        </p:sp>
      </p:grpSp>
      <p:grpSp>
        <p:nvGrpSpPr>
          <p:cNvPr id="9" name="群組 8">
            <a:extLst>
              <a:ext uri="{FF2B5EF4-FFF2-40B4-BE49-F238E27FC236}">
                <a16:creationId xmlns:a16="http://schemas.microsoft.com/office/drawing/2014/main" id="{B62D81A9-E093-4DDD-BA3B-6947A4FA3608}"/>
              </a:ext>
            </a:extLst>
          </p:cNvPr>
          <p:cNvGrpSpPr/>
          <p:nvPr/>
        </p:nvGrpSpPr>
        <p:grpSpPr>
          <a:xfrm>
            <a:off x="769158" y="1062027"/>
            <a:ext cx="1966347" cy="2445066"/>
            <a:chOff x="358354" y="1021153"/>
            <a:chExt cx="1966347" cy="2445066"/>
          </a:xfrm>
        </p:grpSpPr>
        <p:pic>
          <p:nvPicPr>
            <p:cNvPr id="11" name="Picture 8" descr="http://www.jioushun.com.tw/images/8976A12E-2A98-A8B5-542F-3667E2BE67E2.png">
              <a:extLst>
                <a:ext uri="{FF2B5EF4-FFF2-40B4-BE49-F238E27FC236}">
                  <a16:creationId xmlns:a16="http://schemas.microsoft.com/office/drawing/2014/main" id="{9DBD214D-A9D7-4E2C-B53B-1384A59BE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5687" y="1021153"/>
              <a:ext cx="1009014" cy="242507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C74DFC99-2F73-4C5D-9EDB-6FBB3F87C152}"/>
                </a:ext>
              </a:extLst>
            </p:cNvPr>
            <p:cNvSpPr/>
            <p:nvPr/>
          </p:nvSpPr>
          <p:spPr>
            <a:xfrm flipH="1">
              <a:off x="358354" y="1157895"/>
              <a:ext cx="672471" cy="2308324"/>
            </a:xfrm>
            <a:prstGeom prst="rect">
              <a:avLst/>
            </a:prstGeom>
          </p:spPr>
          <p:txBody>
            <a:bodyPr wrap="square">
              <a:spAutoFit/>
            </a:bodyPr>
            <a:lstStyle/>
            <a:p>
              <a:r>
                <a:rPr lang="zh-TW" altLang="en-US" dirty="0">
                  <a:latin typeface="標楷體" pitchFamily="65" charset="-120"/>
                  <a:ea typeface="標楷體" pitchFamily="65" charset="-120"/>
                </a:rPr>
                <a:t>認證標章獎座</a:t>
              </a:r>
            </a:p>
          </p:txBody>
        </p:sp>
      </p:grpSp>
      <p:grpSp>
        <p:nvGrpSpPr>
          <p:cNvPr id="4" name="群組 3">
            <a:extLst>
              <a:ext uri="{FF2B5EF4-FFF2-40B4-BE49-F238E27FC236}">
                <a16:creationId xmlns:a16="http://schemas.microsoft.com/office/drawing/2014/main" id="{09CAE54D-9E6E-4DF0-8C72-EFF1630EF47A}"/>
              </a:ext>
            </a:extLst>
          </p:cNvPr>
          <p:cNvGrpSpPr/>
          <p:nvPr/>
        </p:nvGrpSpPr>
        <p:grpSpPr>
          <a:xfrm>
            <a:off x="7109116" y="1051245"/>
            <a:ext cx="2187525" cy="2554545"/>
            <a:chOff x="5425755" y="992626"/>
            <a:chExt cx="2187525" cy="2554545"/>
          </a:xfrm>
        </p:grpSpPr>
        <p:pic>
          <p:nvPicPr>
            <p:cNvPr id="16" name="圖片 15">
              <a:extLst>
                <a:ext uri="{FF2B5EF4-FFF2-40B4-BE49-F238E27FC236}">
                  <a16:creationId xmlns:a16="http://schemas.microsoft.com/office/drawing/2014/main" id="{0756D0BC-6C45-4C53-8A0D-95E13690DB23}"/>
                </a:ext>
              </a:extLst>
            </p:cNvPr>
            <p:cNvPicPr>
              <a:picLocks noChangeAspect="1"/>
            </p:cNvPicPr>
            <p:nvPr/>
          </p:nvPicPr>
          <p:blipFill>
            <a:blip r:embed="rId7"/>
            <a:stretch>
              <a:fillRect/>
            </a:stretch>
          </p:blipFill>
          <p:spPr>
            <a:xfrm>
              <a:off x="6035177" y="1214605"/>
              <a:ext cx="1578103" cy="2094588"/>
            </a:xfrm>
            <a:prstGeom prst="rect">
              <a:avLst/>
            </a:prstGeom>
          </p:spPr>
        </p:pic>
        <p:sp>
          <p:nvSpPr>
            <p:cNvPr id="20" name="矩形 19">
              <a:extLst>
                <a:ext uri="{FF2B5EF4-FFF2-40B4-BE49-F238E27FC236}">
                  <a16:creationId xmlns:a16="http://schemas.microsoft.com/office/drawing/2014/main" id="{5F0571D6-A900-4506-9D37-4EB8CD617B37}"/>
                </a:ext>
              </a:extLst>
            </p:cNvPr>
            <p:cNvSpPr/>
            <p:nvPr/>
          </p:nvSpPr>
          <p:spPr>
            <a:xfrm>
              <a:off x="5425755" y="992626"/>
              <a:ext cx="468176" cy="2554545"/>
            </a:xfrm>
            <a:prstGeom prst="rect">
              <a:avLst/>
            </a:prstGeom>
          </p:spPr>
          <p:txBody>
            <a:bodyPr wrap="square">
              <a:spAutoFit/>
            </a:bodyPr>
            <a:lstStyle/>
            <a:p>
              <a:r>
                <a:rPr lang="zh-TW" altLang="en-US" sz="2000" dirty="0">
                  <a:latin typeface="標楷體" pitchFamily="65" charset="-120"/>
                  <a:ea typeface="標楷體" pitchFamily="65" charset="-120"/>
                </a:rPr>
                <a:t>第十七屆</a:t>
              </a:r>
              <a:endParaRPr lang="en-US" altLang="zh-TW" sz="2000" dirty="0">
                <a:latin typeface="標楷體" pitchFamily="65" charset="-120"/>
                <a:ea typeface="標楷體" pitchFamily="65" charset="-120"/>
              </a:endParaRPr>
            </a:p>
            <a:p>
              <a:r>
                <a:rPr lang="zh-TW" altLang="en-US" sz="2000" dirty="0">
                  <a:latin typeface="標楷體" pitchFamily="65" charset="-120"/>
                  <a:ea typeface="標楷體" pitchFamily="65" charset="-120"/>
                </a:rPr>
                <a:t>金峰獎狀</a:t>
              </a:r>
            </a:p>
          </p:txBody>
        </p:sp>
      </p:grpSp>
      <p:grpSp>
        <p:nvGrpSpPr>
          <p:cNvPr id="7" name="群組 6">
            <a:extLst>
              <a:ext uri="{FF2B5EF4-FFF2-40B4-BE49-F238E27FC236}">
                <a16:creationId xmlns:a16="http://schemas.microsoft.com/office/drawing/2014/main" id="{B742B003-258D-47B1-B47E-671B5B71AB49}"/>
              </a:ext>
            </a:extLst>
          </p:cNvPr>
          <p:cNvGrpSpPr/>
          <p:nvPr/>
        </p:nvGrpSpPr>
        <p:grpSpPr>
          <a:xfrm>
            <a:off x="3280548" y="1081518"/>
            <a:ext cx="3241884" cy="4999074"/>
            <a:chOff x="6797117" y="1157895"/>
            <a:chExt cx="2936935" cy="4999074"/>
          </a:xfrm>
        </p:grpSpPr>
        <p:pic>
          <p:nvPicPr>
            <p:cNvPr id="27" name="圖片 26">
              <a:extLst>
                <a:ext uri="{FF2B5EF4-FFF2-40B4-BE49-F238E27FC236}">
                  <a16:creationId xmlns:a16="http://schemas.microsoft.com/office/drawing/2014/main" id="{5F6B55F7-E0C4-4AD4-AAC3-4B063F406A90}"/>
                </a:ext>
              </a:extLst>
            </p:cNvPr>
            <p:cNvPicPr>
              <a:picLocks noChangeAspect="1"/>
            </p:cNvPicPr>
            <p:nvPr/>
          </p:nvPicPr>
          <p:blipFill rotWithShape="1">
            <a:blip r:embed="rId8"/>
            <a:srcRect l="23620" r="29102"/>
            <a:stretch/>
          </p:blipFill>
          <p:spPr>
            <a:xfrm>
              <a:off x="7473280" y="1157895"/>
              <a:ext cx="1517073" cy="4280370"/>
            </a:xfrm>
            <a:prstGeom prst="rect">
              <a:avLst/>
            </a:prstGeom>
          </p:spPr>
        </p:pic>
        <p:sp>
          <p:nvSpPr>
            <p:cNvPr id="3" name="矩形 2">
              <a:extLst>
                <a:ext uri="{FF2B5EF4-FFF2-40B4-BE49-F238E27FC236}">
                  <a16:creationId xmlns:a16="http://schemas.microsoft.com/office/drawing/2014/main" id="{3C162F5A-A8F3-4071-980E-E399598D92A4}"/>
                </a:ext>
              </a:extLst>
            </p:cNvPr>
            <p:cNvSpPr/>
            <p:nvPr/>
          </p:nvSpPr>
          <p:spPr>
            <a:xfrm>
              <a:off x="6797117" y="5572194"/>
              <a:ext cx="2936935" cy="584775"/>
            </a:xfrm>
            <a:prstGeom prst="rect">
              <a:avLst/>
            </a:prstGeom>
          </p:spPr>
          <p:txBody>
            <a:bodyPr wrap="square">
              <a:spAutoFit/>
            </a:bodyPr>
            <a:lstStyle/>
            <a:p>
              <a:pPr algn="ctr"/>
              <a:r>
                <a:rPr kumimoji="1" lang="zh-TW" altLang="en-US" sz="1600" dirty="0"/>
                <a:t>榮獲</a:t>
              </a:r>
              <a:r>
                <a:rPr kumimoji="1" lang="en-US" altLang="zh-TW" sz="1600" dirty="0"/>
                <a:t>107</a:t>
              </a:r>
              <a:r>
                <a:rPr kumimoji="1" lang="zh-TW" altLang="en-US" sz="1600" dirty="0"/>
                <a:t>年</a:t>
              </a:r>
              <a:r>
                <a:rPr kumimoji="1" lang="en-US" altLang="zh-TW" sz="1600" dirty="0"/>
                <a:t>10</a:t>
              </a:r>
              <a:r>
                <a:rPr kumimoji="1" lang="zh-TW" altLang="en-US" sz="1600" dirty="0"/>
                <a:t>月施工品質類</a:t>
              </a:r>
              <a:endParaRPr kumimoji="1" lang="en-US" altLang="zh-TW" sz="1600" dirty="0"/>
            </a:p>
            <a:p>
              <a:pPr algn="ctr"/>
              <a:r>
                <a:rPr kumimoji="1" lang="zh-TW" altLang="en-US" sz="1600" dirty="0"/>
                <a:t>金石首獎</a:t>
              </a:r>
            </a:p>
          </p:txBody>
        </p:sp>
      </p:grpSp>
    </p:spTree>
    <p:extLst>
      <p:ext uri="{BB962C8B-B14F-4D97-AF65-F5344CB8AC3E}">
        <p14:creationId xmlns:p14="http://schemas.microsoft.com/office/powerpoint/2010/main" val="280005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7694066" y="6444319"/>
            <a:ext cx="2228850" cy="365125"/>
          </a:xfrm>
        </p:spPr>
        <p:txBody>
          <a:bodyPr/>
          <a:lstStyle/>
          <a:p>
            <a:pPr>
              <a:defRPr/>
            </a:pPr>
            <a:fld id="{5BD9BBC4-9E96-48C8-AD19-B28AC16A1C98}" type="slidenum">
              <a:rPr lang="en-US" altLang="zh-TW" smtClean="0"/>
              <a:pPr>
                <a:defRPr/>
              </a:pPr>
              <a:t>15</a:t>
            </a:fld>
            <a:endParaRPr lang="en-US" altLang="zh-TW" dirty="0"/>
          </a:p>
        </p:txBody>
      </p:sp>
      <p:sp>
        <p:nvSpPr>
          <p:cNvPr id="12" name="Rectangle 2"/>
          <p:cNvSpPr>
            <a:spLocks noChangeArrowheads="1"/>
          </p:cNvSpPr>
          <p:nvPr/>
        </p:nvSpPr>
        <p:spPr bwMode="auto">
          <a:xfrm>
            <a:off x="1223369" y="231118"/>
            <a:ext cx="865585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sp>
        <p:nvSpPr>
          <p:cNvPr id="13" name="AutoShape 15"/>
          <p:cNvSpPr>
            <a:spLocks noChangeArrowheads="1"/>
          </p:cNvSpPr>
          <p:nvPr/>
        </p:nvSpPr>
        <p:spPr bwMode="gray">
          <a:xfrm>
            <a:off x="632520" y="332656"/>
            <a:ext cx="2306240" cy="504056"/>
          </a:xfrm>
          <a:prstGeom prst="roundRect">
            <a:avLst>
              <a:gd name="adj" fmla="val 50000"/>
            </a:avLst>
          </a:prstGeom>
          <a:gradFill rotWithShape="1">
            <a:gsLst>
              <a:gs pos="0">
                <a:srgbClr val="C1933F"/>
              </a:gs>
              <a:gs pos="100000">
                <a:srgbClr val="C1933F">
                  <a:gamma/>
                  <a:tint val="40000"/>
                  <a:invGamma/>
                  <a:lumMod val="92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企業形象</a:t>
            </a:r>
          </a:p>
        </p:txBody>
      </p:sp>
      <p:grpSp>
        <p:nvGrpSpPr>
          <p:cNvPr id="7" name="群組 6">
            <a:extLst>
              <a:ext uri="{FF2B5EF4-FFF2-40B4-BE49-F238E27FC236}">
                <a16:creationId xmlns:a16="http://schemas.microsoft.com/office/drawing/2014/main" id="{32C8D182-5B73-4286-884E-A252A392E103}"/>
              </a:ext>
            </a:extLst>
          </p:cNvPr>
          <p:cNvGrpSpPr/>
          <p:nvPr/>
        </p:nvGrpSpPr>
        <p:grpSpPr>
          <a:xfrm>
            <a:off x="297228" y="1076088"/>
            <a:ext cx="3022812" cy="4891858"/>
            <a:chOff x="297228" y="1076088"/>
            <a:chExt cx="3022812" cy="4891858"/>
          </a:xfrm>
        </p:grpSpPr>
        <p:graphicFrame>
          <p:nvGraphicFramePr>
            <p:cNvPr id="28" name="物件 27">
              <a:extLst>
                <a:ext uri="{FF2B5EF4-FFF2-40B4-BE49-F238E27FC236}">
                  <a16:creationId xmlns:a16="http://schemas.microsoft.com/office/drawing/2014/main" id="{8DFC1A46-31F5-4BF4-B2BA-0CD13B5AFA80}"/>
                </a:ext>
              </a:extLst>
            </p:cNvPr>
            <p:cNvGraphicFramePr>
              <a:graphicFrameLocks noChangeAspect="1"/>
            </p:cNvGraphicFramePr>
            <p:nvPr>
              <p:extLst>
                <p:ext uri="{D42A27DB-BD31-4B8C-83A1-F6EECF244321}">
                  <p14:modId xmlns:p14="http://schemas.microsoft.com/office/powerpoint/2010/main" val="1468693549"/>
                </p:ext>
              </p:extLst>
            </p:nvPr>
          </p:nvGraphicFramePr>
          <p:xfrm>
            <a:off x="297228" y="1076088"/>
            <a:ext cx="3022812" cy="4277721"/>
          </p:xfrm>
          <a:graphic>
            <a:graphicData uri="http://schemas.openxmlformats.org/presentationml/2006/ole">
              <mc:AlternateContent xmlns:mc="http://schemas.openxmlformats.org/markup-compatibility/2006">
                <mc:Choice xmlns:v="urn:schemas-microsoft-com:vml" Requires="v">
                  <p:oleObj spid="_x0000_s1067" name="Acrobat Document" r:id="rId4" imgW="5321520" imgH="7521840" progId="AcroExch.Document.7">
                    <p:embed/>
                  </p:oleObj>
                </mc:Choice>
                <mc:Fallback>
                  <p:oleObj name="Acrobat Document" r:id="rId4" imgW="5321520" imgH="7521840" progId="AcroExch.Document.7">
                    <p:embed/>
                    <p:pic>
                      <p:nvPicPr>
                        <p:cNvPr id="19" name="物件 18">
                          <a:extLst>
                            <a:ext uri="{FF2B5EF4-FFF2-40B4-BE49-F238E27FC236}">
                              <a16:creationId xmlns:a16="http://schemas.microsoft.com/office/drawing/2014/main" id="{0629C105-FD9C-4519-8E8C-3149F0722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228" y="1076088"/>
                          <a:ext cx="3022812" cy="42777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矩形 28">
              <a:extLst>
                <a:ext uri="{FF2B5EF4-FFF2-40B4-BE49-F238E27FC236}">
                  <a16:creationId xmlns:a16="http://schemas.microsoft.com/office/drawing/2014/main" id="{6F73D043-4569-4E72-8257-0609D9C7AC4F}"/>
                </a:ext>
              </a:extLst>
            </p:cNvPr>
            <p:cNvSpPr/>
            <p:nvPr/>
          </p:nvSpPr>
          <p:spPr>
            <a:xfrm>
              <a:off x="454474" y="5136949"/>
              <a:ext cx="2662331" cy="830997"/>
            </a:xfrm>
            <a:prstGeom prst="rect">
              <a:avLst/>
            </a:prstGeom>
          </p:spPr>
          <p:txBody>
            <a:bodyPr wrap="square">
              <a:spAutoFit/>
            </a:bodyPr>
            <a:lstStyle/>
            <a:p>
              <a:pPr algn="l"/>
              <a:r>
                <a:rPr lang="zh-TW" altLang="en-US" sz="1600" dirty="0">
                  <a:latin typeface="Times New Roman" pitchFamily="18" charset="0"/>
                  <a:ea typeface="標楷體" pitchFamily="65" charset="-120"/>
                  <a:cs typeface="Times New Roman" pitchFamily="18" charset="0"/>
                </a:rPr>
                <a:t>2016-10-17 </a:t>
              </a:r>
              <a:r>
                <a:rPr lang="zh-TW" altLang="en-US" sz="1600" dirty="0">
                  <a:latin typeface="標楷體" pitchFamily="65" charset="-120"/>
                  <a:ea typeface="標楷體" pitchFamily="65" charset="-120"/>
                </a:rPr>
                <a:t>久舜營造審核通過</a:t>
              </a:r>
              <a:r>
                <a:rPr lang="zh-TW" altLang="en-US" sz="1600" dirty="0">
                  <a:latin typeface="Times New Roman" pitchFamily="18" charset="0"/>
                  <a:ea typeface="標楷體" pitchFamily="65" charset="-120"/>
                  <a:cs typeface="Times New Roman" pitchFamily="18" charset="0"/>
                </a:rPr>
                <a:t>105</a:t>
              </a:r>
              <a:r>
                <a:rPr lang="zh-TW" altLang="en-US" sz="1600" dirty="0">
                  <a:latin typeface="標楷體" pitchFamily="65" charset="-120"/>
                  <a:ea typeface="標楷體" pitchFamily="65" charset="-120"/>
                </a:rPr>
                <a:t>年度第十八屆國家建商營造商認證標章通知函</a:t>
              </a:r>
            </a:p>
          </p:txBody>
        </p:sp>
      </p:grpSp>
      <p:grpSp>
        <p:nvGrpSpPr>
          <p:cNvPr id="30" name="群組 29">
            <a:extLst>
              <a:ext uri="{FF2B5EF4-FFF2-40B4-BE49-F238E27FC236}">
                <a16:creationId xmlns:a16="http://schemas.microsoft.com/office/drawing/2014/main" id="{00E91B42-0C60-4455-9E23-43E0ADA501C5}"/>
              </a:ext>
            </a:extLst>
          </p:cNvPr>
          <p:cNvGrpSpPr/>
          <p:nvPr/>
        </p:nvGrpSpPr>
        <p:grpSpPr>
          <a:xfrm>
            <a:off x="3159745" y="1099794"/>
            <a:ext cx="3685624" cy="5181685"/>
            <a:chOff x="2896019" y="1155976"/>
            <a:chExt cx="3685624" cy="5181685"/>
          </a:xfrm>
        </p:grpSpPr>
        <p:pic>
          <p:nvPicPr>
            <p:cNvPr id="31" name="圖片 30">
              <a:extLst>
                <a:ext uri="{FF2B5EF4-FFF2-40B4-BE49-F238E27FC236}">
                  <a16:creationId xmlns:a16="http://schemas.microsoft.com/office/drawing/2014/main" id="{0E3BB207-4BBA-48F9-8216-F82D1F85EAD5}"/>
                </a:ext>
              </a:extLst>
            </p:cNvPr>
            <p:cNvPicPr>
              <a:picLocks noChangeAspect="1"/>
            </p:cNvPicPr>
            <p:nvPr/>
          </p:nvPicPr>
          <p:blipFill>
            <a:blip r:embed="rId6"/>
            <a:stretch>
              <a:fillRect/>
            </a:stretch>
          </p:blipFill>
          <p:spPr>
            <a:xfrm>
              <a:off x="3163089" y="1155976"/>
              <a:ext cx="3170190" cy="2102840"/>
            </a:xfrm>
            <a:prstGeom prst="rect">
              <a:avLst/>
            </a:prstGeom>
          </p:spPr>
        </p:pic>
        <p:sp>
          <p:nvSpPr>
            <p:cNvPr id="32" name="矩形 31">
              <a:extLst>
                <a:ext uri="{FF2B5EF4-FFF2-40B4-BE49-F238E27FC236}">
                  <a16:creationId xmlns:a16="http://schemas.microsoft.com/office/drawing/2014/main" id="{35EAFEE1-E989-4BD0-A45A-AD0948404DC7}"/>
                </a:ext>
              </a:extLst>
            </p:cNvPr>
            <p:cNvSpPr/>
            <p:nvPr/>
          </p:nvSpPr>
          <p:spPr>
            <a:xfrm>
              <a:off x="2896019" y="3449639"/>
              <a:ext cx="3685624" cy="307777"/>
            </a:xfrm>
            <a:prstGeom prst="rect">
              <a:avLst/>
            </a:prstGeom>
          </p:spPr>
          <p:txBody>
            <a:bodyPr wrap="none">
              <a:spAutoFit/>
            </a:bodyPr>
            <a:lstStyle/>
            <a:p>
              <a:r>
                <a:rPr lang="zh-TW" altLang="en-US" sz="1400" dirty="0">
                  <a:latin typeface="Times New Roman" pitchFamily="18" charset="0"/>
                  <a:ea typeface="標楷體" pitchFamily="65" charset="-120"/>
                  <a:cs typeface="Times New Roman" pitchFamily="18" charset="0"/>
                </a:rPr>
                <a:t>101</a:t>
              </a:r>
              <a:r>
                <a:rPr lang="zh-TW" altLang="en-US" sz="1400" dirty="0">
                  <a:latin typeface="標楷體" pitchFamily="65" charset="-120"/>
                  <a:ea typeface="標楷體" pitchFamily="65" charset="-120"/>
                </a:rPr>
                <a:t>年度第四屆台北市建築工程綠化組優等獎</a:t>
              </a:r>
            </a:p>
          </p:txBody>
        </p:sp>
        <p:pic>
          <p:nvPicPr>
            <p:cNvPr id="33" name="圖片 32">
              <a:extLst>
                <a:ext uri="{FF2B5EF4-FFF2-40B4-BE49-F238E27FC236}">
                  <a16:creationId xmlns:a16="http://schemas.microsoft.com/office/drawing/2014/main" id="{CCF4498E-0591-4668-BEB9-8B0B7CBEE813}"/>
                </a:ext>
              </a:extLst>
            </p:cNvPr>
            <p:cNvPicPr>
              <a:picLocks noChangeAspect="1"/>
            </p:cNvPicPr>
            <p:nvPr/>
          </p:nvPicPr>
          <p:blipFill rotWithShape="1">
            <a:blip r:embed="rId7"/>
            <a:srcRect t="7550"/>
            <a:stretch/>
          </p:blipFill>
          <p:spPr>
            <a:xfrm>
              <a:off x="3310415" y="3899097"/>
              <a:ext cx="2827978" cy="1927431"/>
            </a:xfrm>
            <a:prstGeom prst="rect">
              <a:avLst/>
            </a:prstGeom>
          </p:spPr>
        </p:pic>
        <p:sp>
          <p:nvSpPr>
            <p:cNvPr id="34" name="矩形 33">
              <a:extLst>
                <a:ext uri="{FF2B5EF4-FFF2-40B4-BE49-F238E27FC236}">
                  <a16:creationId xmlns:a16="http://schemas.microsoft.com/office/drawing/2014/main" id="{F7FB9432-6447-4B8A-BDA8-7A5BDA04C680}"/>
                </a:ext>
              </a:extLst>
            </p:cNvPr>
            <p:cNvSpPr/>
            <p:nvPr/>
          </p:nvSpPr>
          <p:spPr>
            <a:xfrm>
              <a:off x="3577030" y="5937551"/>
              <a:ext cx="1851789" cy="400110"/>
            </a:xfrm>
            <a:prstGeom prst="rect">
              <a:avLst/>
            </a:prstGeom>
          </p:spPr>
          <p:txBody>
            <a:bodyPr wrap="none">
              <a:spAutoFit/>
            </a:bodyPr>
            <a:lstStyle/>
            <a:p>
              <a:r>
                <a:rPr lang="zh-TW" altLang="en-US" sz="2000" dirty="0">
                  <a:latin typeface="標楷體" pitchFamily="65" charset="-120"/>
                  <a:ea typeface="標楷體" pitchFamily="65" charset="-120"/>
                </a:rPr>
                <a:t>誠信品牌_獎座</a:t>
              </a:r>
            </a:p>
          </p:txBody>
        </p:sp>
      </p:grpSp>
      <p:grpSp>
        <p:nvGrpSpPr>
          <p:cNvPr id="35" name="群組 34">
            <a:extLst>
              <a:ext uri="{FF2B5EF4-FFF2-40B4-BE49-F238E27FC236}">
                <a16:creationId xmlns:a16="http://schemas.microsoft.com/office/drawing/2014/main" id="{7D49BAEA-A40B-4650-8C36-E0FE02CAD30C}"/>
              </a:ext>
            </a:extLst>
          </p:cNvPr>
          <p:cNvGrpSpPr/>
          <p:nvPr/>
        </p:nvGrpSpPr>
        <p:grpSpPr>
          <a:xfrm>
            <a:off x="7087846" y="1333635"/>
            <a:ext cx="2228850" cy="4723057"/>
            <a:chOff x="6604096" y="1738917"/>
            <a:chExt cx="2228850" cy="4723057"/>
          </a:xfrm>
        </p:grpSpPr>
        <p:pic>
          <p:nvPicPr>
            <p:cNvPr id="36" name="圖片 35">
              <a:extLst>
                <a:ext uri="{FF2B5EF4-FFF2-40B4-BE49-F238E27FC236}">
                  <a16:creationId xmlns:a16="http://schemas.microsoft.com/office/drawing/2014/main" id="{812EF23D-76D7-4DBA-9F02-9B4490765AC5}"/>
                </a:ext>
              </a:extLst>
            </p:cNvPr>
            <p:cNvPicPr>
              <a:picLocks noChangeAspect="1"/>
            </p:cNvPicPr>
            <p:nvPr/>
          </p:nvPicPr>
          <p:blipFill>
            <a:blip r:embed="rId8"/>
            <a:stretch>
              <a:fillRect/>
            </a:stretch>
          </p:blipFill>
          <p:spPr>
            <a:xfrm>
              <a:off x="6775545" y="1738917"/>
              <a:ext cx="2057400" cy="4087611"/>
            </a:xfrm>
            <a:prstGeom prst="rect">
              <a:avLst/>
            </a:prstGeom>
          </p:spPr>
        </p:pic>
        <p:sp>
          <p:nvSpPr>
            <p:cNvPr id="37" name="矩形 36">
              <a:extLst>
                <a:ext uri="{FF2B5EF4-FFF2-40B4-BE49-F238E27FC236}">
                  <a16:creationId xmlns:a16="http://schemas.microsoft.com/office/drawing/2014/main" id="{556E78D0-F523-4E98-AD44-DE3934F97857}"/>
                </a:ext>
              </a:extLst>
            </p:cNvPr>
            <p:cNvSpPr/>
            <p:nvPr/>
          </p:nvSpPr>
          <p:spPr>
            <a:xfrm>
              <a:off x="6604096" y="6000309"/>
              <a:ext cx="2228850" cy="461665"/>
            </a:xfrm>
            <a:prstGeom prst="rect">
              <a:avLst/>
            </a:prstGeom>
          </p:spPr>
          <p:txBody>
            <a:bodyPr wrap="square">
              <a:spAutoFit/>
            </a:bodyPr>
            <a:lstStyle/>
            <a:p>
              <a:r>
                <a:rPr lang="zh-TW" altLang="en-US" dirty="0">
                  <a:latin typeface="標楷體" pitchFamily="65" charset="-120"/>
                  <a:ea typeface="標楷體" pitchFamily="65" charset="-120"/>
                </a:rPr>
                <a:t>誠信品牌_立牌</a:t>
              </a:r>
            </a:p>
          </p:txBody>
        </p:sp>
      </p:grpSp>
    </p:spTree>
    <p:extLst>
      <p:ext uri="{BB962C8B-B14F-4D97-AF65-F5344CB8AC3E}">
        <p14:creationId xmlns:p14="http://schemas.microsoft.com/office/powerpoint/2010/main" val="22839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7327536" y="6308300"/>
            <a:ext cx="2228850" cy="365125"/>
          </a:xfrm>
        </p:spPr>
        <p:txBody>
          <a:bodyPr/>
          <a:lstStyle/>
          <a:p>
            <a:pPr>
              <a:defRPr/>
            </a:pPr>
            <a:fld id="{5BD9BBC4-9E96-48C8-AD19-B28AC16A1C98}" type="slidenum">
              <a:rPr lang="en-US" altLang="zh-TW" smtClean="0"/>
              <a:pPr>
                <a:defRPr/>
              </a:pPr>
              <a:t>16</a:t>
            </a:fld>
            <a:endParaRPr lang="en-US" altLang="zh-TW" dirty="0"/>
          </a:p>
        </p:txBody>
      </p:sp>
      <p:pic>
        <p:nvPicPr>
          <p:cNvPr id="3074" name="Picture 2" descr="F:\0930-第三屆綠-美化專刊\0928圓照片-惠..[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21140" y="4050504"/>
            <a:ext cx="2023212" cy="1981946"/>
          </a:xfrm>
          <a:prstGeom prst="ellipse">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242168" y="1792708"/>
            <a:ext cx="2023200" cy="180787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F:\0930-第三屆綠-美化專刊\3rd綠美化得獎專刊-p11p1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03999" y="1792708"/>
            <a:ext cx="4444003" cy="451559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p:cNvSpPr>
            <a:spLocks noChangeArrowheads="1"/>
          </p:cNvSpPr>
          <p:nvPr/>
        </p:nvSpPr>
        <p:spPr bwMode="gray">
          <a:xfrm>
            <a:off x="992560" y="1144636"/>
            <a:ext cx="7449401" cy="339387"/>
          </a:xfrm>
          <a:prstGeom prst="roundRect">
            <a:avLst>
              <a:gd name="adj" fmla="val 16667"/>
            </a:avLst>
          </a:prstGeom>
          <a:gradFill rotWithShape="1">
            <a:gsLst>
              <a:gs pos="0">
                <a:srgbClr val="C1933F"/>
              </a:gs>
              <a:gs pos="100000">
                <a:srgbClr val="C1933F">
                  <a:gamma/>
                  <a:tint val="40000"/>
                  <a:invGamma/>
                  <a:lumMod val="53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eaLnBrk="0" hangingPunct="0"/>
            <a:r>
              <a:rPr lang="zh-TW" altLang="en-US" b="1" dirty="0">
                <a:effectLst/>
                <a:latin typeface="標楷體" pitchFamily="65" charset="-120"/>
                <a:ea typeface="標楷體" pitchFamily="65" charset="-120"/>
              </a:rPr>
              <a:t>第三屆台北市建築圍籬綠美化評選活動</a:t>
            </a:r>
            <a:r>
              <a:rPr lang="en-US" altLang="zh-TW" b="1" dirty="0">
                <a:solidFill>
                  <a:schemeClr val="tx2"/>
                </a:solidFill>
                <a:latin typeface="標楷體" panose="03000509000000000000" pitchFamily="65" charset="-120"/>
                <a:ea typeface="標楷體" panose="03000509000000000000" pitchFamily="65" charset="-120"/>
              </a:rPr>
              <a:t>_</a:t>
            </a:r>
            <a:r>
              <a:rPr lang="zh-TW" altLang="en-US" b="1" dirty="0">
                <a:solidFill>
                  <a:schemeClr val="tx2"/>
                </a:solidFill>
                <a:latin typeface="標楷體" panose="03000509000000000000" pitchFamily="65" charset="-120"/>
                <a:ea typeface="標楷體" panose="03000509000000000000" pitchFamily="65" charset="-120"/>
              </a:rPr>
              <a:t>美化組佳作</a:t>
            </a:r>
            <a:endParaRPr lang="en-US" altLang="zh-TW" b="1" dirty="0">
              <a:effectLst/>
              <a:latin typeface="標楷體" pitchFamily="65" charset="-120"/>
              <a:ea typeface="標楷體" pitchFamily="65" charset="-120"/>
            </a:endParaRPr>
          </a:p>
        </p:txBody>
      </p:sp>
      <p:sp>
        <p:nvSpPr>
          <p:cNvPr id="10" name="AutoShape 15"/>
          <p:cNvSpPr>
            <a:spLocks noChangeArrowheads="1"/>
          </p:cNvSpPr>
          <p:nvPr/>
        </p:nvSpPr>
        <p:spPr bwMode="gray">
          <a:xfrm>
            <a:off x="1019944" y="424556"/>
            <a:ext cx="2306240" cy="504056"/>
          </a:xfrm>
          <a:prstGeom prst="roundRect">
            <a:avLst>
              <a:gd name="adj" fmla="val 50000"/>
            </a:avLst>
          </a:prstGeom>
          <a:gradFill rotWithShape="1">
            <a:gsLst>
              <a:gs pos="0">
                <a:srgbClr val="C1933F"/>
              </a:gs>
              <a:gs pos="100000">
                <a:srgbClr val="C1933F">
                  <a:gamma/>
                  <a:tint val="40000"/>
                  <a:invGamma/>
                  <a:lumMod val="92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企業形象</a:t>
            </a:r>
          </a:p>
        </p:txBody>
      </p:sp>
      <p:sp>
        <p:nvSpPr>
          <p:cNvPr id="12" name="Rectangle 2"/>
          <p:cNvSpPr>
            <a:spLocks noChangeArrowheads="1"/>
          </p:cNvSpPr>
          <p:nvPr/>
        </p:nvSpPr>
        <p:spPr bwMode="auto">
          <a:xfrm>
            <a:off x="1233593" y="282700"/>
            <a:ext cx="865585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spTree>
    <p:extLst>
      <p:ext uri="{BB962C8B-B14F-4D97-AF65-F5344CB8AC3E}">
        <p14:creationId xmlns:p14="http://schemas.microsoft.com/office/powerpoint/2010/main" val="356499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76536" y="1490092"/>
            <a:ext cx="5544616" cy="2298948"/>
          </a:xfrm>
          <a:prstGeom prst="rect">
            <a:avLst/>
          </a:prstGeom>
        </p:spPr>
        <p:txBody>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marL="0" indent="0">
              <a:lnSpc>
                <a:spcPct val="150000"/>
              </a:lnSpc>
              <a:buNone/>
              <a:defRPr/>
            </a:pPr>
            <a:r>
              <a:rPr lang="zh-TW" altLang="en-US" sz="2000" b="1" dirty="0">
                <a:effectLst/>
                <a:latin typeface="標楷體" pitchFamily="65" charset="-120"/>
                <a:ea typeface="標楷體" pitchFamily="65" charset="-120"/>
              </a:rPr>
              <a:t>我國的綠建築係以台灣亞熱帶高溫高濕氣候特性，以符合國內建築物對生態、節能、減廢、健康之需求。利用 </a:t>
            </a:r>
            <a:r>
              <a:rPr lang="en-US" altLang="zh-TW" sz="2000" b="1" dirty="0">
                <a:effectLst/>
                <a:latin typeface="標楷體" pitchFamily="65" charset="-120"/>
                <a:ea typeface="標楷體" pitchFamily="65" charset="-120"/>
              </a:rPr>
              <a:t>Low-E</a:t>
            </a:r>
            <a:r>
              <a:rPr lang="zh-TW" altLang="en-US" sz="2000" b="1" dirty="0">
                <a:effectLst/>
                <a:latin typeface="標楷體" pitchFamily="65" charset="-120"/>
                <a:ea typeface="標楷體" pitchFamily="65" charset="-120"/>
              </a:rPr>
              <a:t>低輻射玻璃、牆壁加裝隔熱板、石材乾式工法，以及太陽能板與雨水蓄水池，讓整體建築符合</a:t>
            </a:r>
            <a:r>
              <a:rPr lang="en-US" altLang="zh-TW" sz="2000" b="1" dirty="0">
                <a:effectLst/>
              </a:rPr>
              <a:t>EEWH</a:t>
            </a:r>
            <a:r>
              <a:rPr lang="zh-TW" altLang="en-US" sz="2000" b="1" dirty="0">
                <a:effectLst/>
                <a:latin typeface="標楷體" pitchFamily="65" charset="-120"/>
                <a:ea typeface="標楷體" pitchFamily="65" charset="-120"/>
              </a:rPr>
              <a:t>的規範</a:t>
            </a:r>
            <a:endParaRPr lang="en-US" altLang="zh-TW" sz="2000" b="1" dirty="0">
              <a:effectLst/>
              <a:latin typeface="標楷體" pitchFamily="65" charset="-120"/>
              <a:ea typeface="標楷體" pitchFamily="65" charset="-120"/>
            </a:endParaRPr>
          </a:p>
        </p:txBody>
      </p:sp>
      <p:sp>
        <p:nvSpPr>
          <p:cNvPr id="8" name="AutoShape 4"/>
          <p:cNvSpPr>
            <a:spLocks noChangeArrowheads="1"/>
          </p:cNvSpPr>
          <p:nvPr/>
        </p:nvSpPr>
        <p:spPr bwMode="gray">
          <a:xfrm>
            <a:off x="1349312" y="1049113"/>
            <a:ext cx="3243647" cy="457200"/>
          </a:xfrm>
          <a:prstGeom prst="roundRect">
            <a:avLst>
              <a:gd name="adj" fmla="val 16667"/>
            </a:avLst>
          </a:prstGeom>
          <a:gradFill rotWithShape="1">
            <a:gsLst>
              <a:gs pos="0">
                <a:srgbClr val="955577"/>
              </a:gs>
              <a:gs pos="100000">
                <a:srgbClr val="955577">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955577"/>
            </a:extrusionClr>
          </a:sp3d>
        </p:spPr>
        <p:txBody>
          <a:bodyPr wrap="none" anchor="ctr">
            <a:flatTx/>
          </a:bodyPr>
          <a:lstStyle/>
          <a:p>
            <a:pPr algn="l"/>
            <a:r>
              <a:rPr lang="zh-TW" altLang="en-US" sz="2800" b="1" dirty="0">
                <a:latin typeface="標楷體" panose="03000509000000000000" pitchFamily="65" charset="-120"/>
                <a:ea typeface="標楷體" panose="03000509000000000000" pitchFamily="65" charset="-120"/>
              </a:rPr>
              <a:t>綠建築設計</a:t>
            </a:r>
            <a:r>
              <a:rPr lang="en-US" altLang="zh-TW" sz="2800" b="1" dirty="0">
                <a:latin typeface="標楷體" panose="03000509000000000000" pitchFamily="65" charset="-120"/>
                <a:ea typeface="標楷體" panose="03000509000000000000" pitchFamily="65" charset="-120"/>
              </a:rPr>
              <a:t>_</a:t>
            </a:r>
            <a:r>
              <a:rPr lang="zh-TW" altLang="en-US" sz="2800" b="1" dirty="0">
                <a:latin typeface="標楷體" panose="03000509000000000000" pitchFamily="65" charset="-120"/>
                <a:ea typeface="標楷體" panose="03000509000000000000" pitchFamily="65" charset="-120"/>
              </a:rPr>
              <a:t>銀級</a:t>
            </a:r>
            <a:endParaRPr lang="en-US" altLang="zh-TW" sz="2800" b="1"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a:xfrm>
            <a:off x="7277520" y="6342781"/>
            <a:ext cx="2228850" cy="365125"/>
          </a:xfrm>
        </p:spPr>
        <p:txBody>
          <a:bodyPr/>
          <a:lstStyle/>
          <a:p>
            <a:pPr>
              <a:defRPr/>
            </a:pPr>
            <a:fld id="{5BD9BBC4-9E96-48C8-AD19-B28AC16A1C98}" type="slidenum">
              <a:rPr lang="en-US" altLang="zh-TW" smtClean="0"/>
              <a:pPr>
                <a:defRPr/>
              </a:pPr>
              <a:t>17</a:t>
            </a:fld>
            <a:endParaRPr lang="en-US" altLang="zh-TW"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435" y="1269042"/>
            <a:ext cx="1858305" cy="158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F:\工務部資料\宏盛春風.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1675" y="3860572"/>
            <a:ext cx="4509120"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920552" y="5816297"/>
            <a:ext cx="6984776" cy="553998"/>
          </a:xfrm>
          <a:prstGeom prst="rect">
            <a:avLst/>
          </a:prstGeom>
        </p:spPr>
        <p:txBody>
          <a:bodyPr wrap="square">
            <a:spAutoFit/>
          </a:bodyPr>
          <a:lstStyle/>
          <a:p>
            <a:pPr algn="l">
              <a:lnSpc>
                <a:spcPct val="150000"/>
              </a:lnSpc>
              <a:defRPr/>
            </a:pPr>
            <a:r>
              <a:rPr lang="zh-TW" altLang="en-US" sz="2000" b="1" u="sng" dirty="0">
                <a:solidFill>
                  <a:srgbClr val="002448"/>
                </a:solidFill>
                <a:effectLst/>
                <a:latin typeface="標楷體" pitchFamily="65" charset="-120"/>
                <a:ea typeface="標楷體" pitchFamily="65" charset="-120"/>
              </a:rPr>
              <a:t>宏盛一期</a:t>
            </a:r>
            <a:r>
              <a:rPr lang="en-US" altLang="zh-TW" sz="2000" b="1" u="sng" dirty="0">
                <a:solidFill>
                  <a:srgbClr val="002448"/>
                </a:solidFill>
                <a:effectLst/>
                <a:latin typeface="標楷體" pitchFamily="65" charset="-120"/>
                <a:ea typeface="標楷體" pitchFamily="65" charset="-120"/>
              </a:rPr>
              <a:t>/</a:t>
            </a:r>
            <a:r>
              <a:rPr lang="zh-TW" altLang="en-US" sz="2000" b="1" u="sng" dirty="0">
                <a:solidFill>
                  <a:srgbClr val="002448"/>
                </a:solidFill>
                <a:effectLst/>
                <a:latin typeface="標楷體" pitchFamily="65" charset="-120"/>
                <a:ea typeface="標楷體" pitchFamily="65" charset="-120"/>
              </a:rPr>
              <a:t>二期</a:t>
            </a:r>
            <a:r>
              <a:rPr lang="en-US" altLang="zh-TW" sz="2000" b="1" u="sng" dirty="0">
                <a:solidFill>
                  <a:srgbClr val="002448"/>
                </a:solidFill>
                <a:effectLst/>
                <a:latin typeface="標楷體" pitchFamily="65" charset="-120"/>
                <a:ea typeface="標楷體" pitchFamily="65" charset="-120"/>
              </a:rPr>
              <a:t>/</a:t>
            </a:r>
            <a:r>
              <a:rPr lang="zh-TW" altLang="en-US" sz="2000" b="1" u="sng" dirty="0">
                <a:solidFill>
                  <a:srgbClr val="002448"/>
                </a:solidFill>
                <a:effectLst/>
                <a:latin typeface="標楷體" pitchFamily="65" charset="-120"/>
                <a:ea typeface="標楷體" pitchFamily="65" charset="-120"/>
              </a:rPr>
              <a:t>國庭苑</a:t>
            </a:r>
            <a:r>
              <a:rPr lang="en-US" altLang="zh-TW" sz="2000" b="1" u="sng" dirty="0">
                <a:solidFill>
                  <a:srgbClr val="002448"/>
                </a:solidFill>
                <a:effectLst/>
                <a:latin typeface="標楷體" pitchFamily="65" charset="-120"/>
                <a:ea typeface="標楷體" pitchFamily="65" charset="-120"/>
              </a:rPr>
              <a:t>:</a:t>
            </a:r>
            <a:r>
              <a:rPr lang="zh-TW" altLang="en-US" sz="2000" b="1" u="sng" dirty="0">
                <a:solidFill>
                  <a:srgbClr val="002448"/>
                </a:solidFill>
                <a:effectLst/>
                <a:latin typeface="標楷體" pitchFamily="65" charset="-120"/>
                <a:ea typeface="標楷體" pitchFamily="65" charset="-120"/>
              </a:rPr>
              <a:t> 以生態、節能為主</a:t>
            </a:r>
            <a:endParaRPr lang="en-US" altLang="zh-TW" sz="2000" b="1" u="sng" dirty="0">
              <a:solidFill>
                <a:srgbClr val="002448"/>
              </a:solidFill>
              <a:effectLst/>
              <a:latin typeface="標楷體" pitchFamily="65" charset="-120"/>
              <a:ea typeface="標楷體" pitchFamily="65" charset="-120"/>
            </a:endParaRPr>
          </a:p>
        </p:txBody>
      </p:sp>
      <p:sp>
        <p:nvSpPr>
          <p:cNvPr id="12" name="Rectangle 2"/>
          <p:cNvSpPr>
            <a:spLocks noChangeArrowheads="1"/>
          </p:cNvSpPr>
          <p:nvPr/>
        </p:nvSpPr>
        <p:spPr bwMode="auto">
          <a:xfrm>
            <a:off x="1221675" y="246032"/>
            <a:ext cx="8655858" cy="902699"/>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優良企業形象及事蹟</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969" y="3076056"/>
            <a:ext cx="2397238" cy="310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15"/>
          <p:cNvSpPr>
            <a:spLocks noChangeArrowheads="1"/>
          </p:cNvSpPr>
          <p:nvPr/>
        </p:nvSpPr>
        <p:spPr bwMode="gray">
          <a:xfrm>
            <a:off x="1019943" y="277898"/>
            <a:ext cx="1316641" cy="558814"/>
          </a:xfrm>
          <a:prstGeom prst="roundRect">
            <a:avLst>
              <a:gd name="adj" fmla="val 50000"/>
            </a:avLst>
          </a:prstGeom>
          <a:gradFill rotWithShape="1">
            <a:gsLst>
              <a:gs pos="0">
                <a:srgbClr val="955577"/>
              </a:gs>
              <a:gs pos="100000">
                <a:srgbClr val="955577">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955577"/>
            </a:extrusionClr>
          </a:sp3d>
        </p:spPr>
        <p:txBody>
          <a:bodyPr wrap="none" anchor="ctr">
            <a:flatTx/>
          </a:bodyPr>
          <a:lstStyle/>
          <a:p>
            <a:pPr algn="l"/>
            <a:r>
              <a:rPr lang="zh-TW" altLang="en-US" sz="3200" b="1" dirty="0">
                <a:latin typeface="標楷體" panose="03000509000000000000" pitchFamily="65" charset="-120"/>
                <a:ea typeface="標楷體" panose="03000509000000000000" pitchFamily="65" charset="-120"/>
              </a:rPr>
              <a:t>環保</a:t>
            </a:r>
          </a:p>
        </p:txBody>
      </p:sp>
    </p:spTree>
    <p:extLst>
      <p:ext uri="{BB962C8B-B14F-4D97-AF65-F5344CB8AC3E}">
        <p14:creationId xmlns:p14="http://schemas.microsoft.com/office/powerpoint/2010/main" val="75997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86" name="AutoShape 34"/>
          <p:cNvSpPr>
            <a:spLocks noChangeArrowheads="1"/>
          </p:cNvSpPr>
          <p:nvPr/>
        </p:nvSpPr>
        <p:spPr bwMode="gray">
          <a:xfrm>
            <a:off x="3408229" y="3371875"/>
            <a:ext cx="3881570" cy="1566862"/>
          </a:xfrm>
          <a:prstGeom prst="rightArrow">
            <a:avLst>
              <a:gd name="adj1" fmla="val 61093"/>
              <a:gd name="adj2" fmla="val 42050"/>
            </a:avLst>
          </a:prstGeom>
          <a:gradFill rotWithShape="1">
            <a:gsLst>
              <a:gs pos="0">
                <a:srgbClr val="B2B2B2"/>
              </a:gs>
              <a:gs pos="100000">
                <a:srgbClr val="B2B2B2">
                  <a:gamma/>
                  <a:tint val="39216"/>
                  <a:invGamma/>
                </a:srgbClr>
              </a:gs>
            </a:gsLst>
            <a:lin ang="0" scaled="1"/>
          </a:gradFill>
          <a:ln w="9525" algn="ctr">
            <a:noFill/>
            <a:miter lim="800000"/>
            <a:headEnd/>
            <a:tailEnd/>
          </a:ln>
          <a:effectLst/>
        </p:spPr>
        <p:txBody>
          <a:bodyPr wrap="none" anchor="ctr"/>
          <a:lstStyle/>
          <a:p>
            <a:endParaRPr lang="zh-CN" altLang="en-US"/>
          </a:p>
        </p:txBody>
      </p:sp>
      <p:sp>
        <p:nvSpPr>
          <p:cNvPr id="330787" name="AutoShape 35"/>
          <p:cNvSpPr>
            <a:spLocks noChangeArrowheads="1"/>
          </p:cNvSpPr>
          <p:nvPr/>
        </p:nvSpPr>
        <p:spPr bwMode="gray">
          <a:xfrm>
            <a:off x="3184657" y="3640163"/>
            <a:ext cx="3952081" cy="1006475"/>
          </a:xfrm>
          <a:prstGeom prst="rightArrow">
            <a:avLst>
              <a:gd name="adj1" fmla="val 53880"/>
              <a:gd name="adj2" fmla="val 43646"/>
            </a:avLst>
          </a:prstGeom>
          <a:gradFill rotWithShape="1">
            <a:gsLst>
              <a:gs pos="0">
                <a:srgbClr val="C1933F">
                  <a:lumMod val="67000"/>
                </a:srgbClr>
              </a:gs>
              <a:gs pos="100000">
                <a:srgbClr val="C1933F">
                  <a:gamma/>
                  <a:tint val="40000"/>
                  <a:invGamma/>
                  <a:lumMod val="43000"/>
                </a:srgbClr>
              </a:gs>
            </a:gsLst>
            <a:lin ang="0" scaled="1"/>
          </a:gradFill>
          <a:ln w="19050">
            <a:miter lim="800000"/>
            <a:headEnd/>
            <a:tailEnd/>
          </a:ln>
          <a:effectLst/>
          <a:scene3d>
            <a:camera prst="orthographicFron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ctr"/>
            <a:r>
              <a:rPr lang="zh-TW" altLang="en-US" b="1" dirty="0">
                <a:latin typeface="標楷體" panose="03000509000000000000" pitchFamily="65" charset="-120"/>
                <a:ea typeface="標楷體" panose="03000509000000000000" pitchFamily="65" charset="-120"/>
              </a:rPr>
              <a:t>工序工法完整紀錄</a:t>
            </a:r>
            <a:endParaRPr lang="zh-CN" altLang="en-US" b="1" dirty="0">
              <a:latin typeface="標楷體" panose="03000509000000000000" pitchFamily="65" charset="-120"/>
              <a:ea typeface="標楷體" panose="03000509000000000000" pitchFamily="65" charset="-120"/>
            </a:endParaRPr>
          </a:p>
        </p:txBody>
      </p:sp>
      <p:grpSp>
        <p:nvGrpSpPr>
          <p:cNvPr id="330788" name="Group 36"/>
          <p:cNvGrpSpPr>
            <a:grpSpLocks/>
          </p:cNvGrpSpPr>
          <p:nvPr/>
        </p:nvGrpSpPr>
        <p:grpSpPr bwMode="auto">
          <a:xfrm>
            <a:off x="1258490" y="5076851"/>
            <a:ext cx="2130822" cy="388937"/>
            <a:chOff x="2832" y="2692"/>
            <a:chExt cx="1661" cy="1003"/>
          </a:xfrm>
        </p:grpSpPr>
        <p:grpSp>
          <p:nvGrpSpPr>
            <p:cNvPr id="330789" name="Group 37"/>
            <p:cNvGrpSpPr>
              <a:grpSpLocks/>
            </p:cNvGrpSpPr>
            <p:nvPr/>
          </p:nvGrpSpPr>
          <p:grpSpPr bwMode="auto">
            <a:xfrm>
              <a:off x="2832" y="2692"/>
              <a:ext cx="1660" cy="1003"/>
              <a:chOff x="3098" y="249"/>
              <a:chExt cx="1959" cy="629"/>
            </a:xfrm>
          </p:grpSpPr>
          <p:sp>
            <p:nvSpPr>
              <p:cNvPr id="330790" name="Oval 38"/>
              <p:cNvSpPr>
                <a:spLocks noChangeArrowheads="1"/>
              </p:cNvSpPr>
              <p:nvPr/>
            </p:nvSpPr>
            <p:spPr bwMode="ltGray">
              <a:xfrm>
                <a:off x="3099" y="297"/>
                <a:ext cx="1958" cy="581"/>
              </a:xfrm>
              <a:prstGeom prst="ellipse">
                <a:avLst/>
              </a:prstGeom>
              <a:gradFill rotWithShape="1">
                <a:gsLst>
                  <a:gs pos="0">
                    <a:srgbClr val="B2B2B2">
                      <a:gamma/>
                      <a:shade val="55686"/>
                      <a:invGamma/>
                    </a:srgbClr>
                  </a:gs>
                  <a:gs pos="50000">
                    <a:srgbClr val="B2B2B2"/>
                  </a:gs>
                  <a:gs pos="100000">
                    <a:srgbClr val="B2B2B2">
                      <a:gamma/>
                      <a:shade val="55686"/>
                      <a:invGamma/>
                    </a:srgbClr>
                  </a:gs>
                </a:gsLst>
                <a:lin ang="0" scaled="1"/>
              </a:gradFill>
              <a:ln w="9525" algn="ctr">
                <a:noFill/>
                <a:round/>
                <a:headEnd/>
                <a:tailEnd/>
              </a:ln>
              <a:effectLst/>
            </p:spPr>
            <p:txBody>
              <a:bodyPr wrap="none" anchor="ctr"/>
              <a:lstStyle/>
              <a:p>
                <a:endParaRPr lang="zh-CN" altLang="en-US"/>
              </a:p>
            </p:txBody>
          </p:sp>
          <p:sp>
            <p:nvSpPr>
              <p:cNvPr id="330791" name="Oval 39"/>
              <p:cNvSpPr>
                <a:spLocks noChangeArrowheads="1"/>
              </p:cNvSpPr>
              <p:nvPr/>
            </p:nvSpPr>
            <p:spPr bwMode="ltGray">
              <a:xfrm>
                <a:off x="3098" y="249"/>
                <a:ext cx="1959" cy="581"/>
              </a:xfrm>
              <a:prstGeom prst="ellipse">
                <a:avLst/>
              </a:prstGeom>
              <a:gradFill rotWithShape="1">
                <a:gsLst>
                  <a:gs pos="0">
                    <a:schemeClr val="tx2"/>
                  </a:gs>
                  <a:gs pos="100000">
                    <a:schemeClr val="tx2">
                      <a:gamma/>
                      <a:tint val="33725"/>
                      <a:invGamma/>
                    </a:schemeClr>
                  </a:gs>
                </a:gsLst>
                <a:lin ang="5400000" scaled="1"/>
              </a:gradFill>
              <a:ln w="9525" algn="ctr">
                <a:noFill/>
                <a:round/>
                <a:headEnd/>
                <a:tailEnd/>
              </a:ln>
              <a:effectLst/>
            </p:spPr>
            <p:txBody>
              <a:bodyPr wrap="none" anchor="ctr"/>
              <a:lstStyle/>
              <a:p>
                <a:endParaRPr lang="zh-CN" altLang="en-US"/>
              </a:p>
            </p:txBody>
          </p:sp>
        </p:grpSp>
        <p:sp>
          <p:nvSpPr>
            <p:cNvPr id="330792" name="Oval 40"/>
            <p:cNvSpPr>
              <a:spLocks noChangeArrowheads="1"/>
            </p:cNvSpPr>
            <p:nvPr/>
          </p:nvSpPr>
          <p:spPr bwMode="ltGray">
            <a:xfrm>
              <a:off x="2840" y="2692"/>
              <a:ext cx="1653" cy="907"/>
            </a:xfrm>
            <a:prstGeom prst="ellipse">
              <a:avLst/>
            </a:prstGeom>
            <a:gradFill rotWithShape="1">
              <a:gsLst>
                <a:gs pos="0">
                  <a:srgbClr val="C0C0C0">
                    <a:gamma/>
                    <a:shade val="60000"/>
                    <a:invGamma/>
                  </a:srgbClr>
                </a:gs>
                <a:gs pos="50000">
                  <a:srgbClr val="C0C0C0"/>
                </a:gs>
                <a:gs pos="100000">
                  <a:srgbClr val="C0C0C0">
                    <a:gamma/>
                    <a:shade val="60000"/>
                    <a:invGamma/>
                  </a:srgbClr>
                </a:gs>
              </a:gsLst>
              <a:lin ang="2700000" scaled="1"/>
            </a:gradFill>
            <a:ln w="9525">
              <a:noFill/>
              <a:round/>
              <a:headEnd/>
              <a:tailEnd/>
            </a:ln>
            <a:effectLst/>
          </p:spPr>
          <p:txBody>
            <a:bodyPr wrap="none" anchor="ctr"/>
            <a:lstStyle/>
            <a:p>
              <a:endParaRPr lang="zh-CN" altLang="en-US"/>
            </a:p>
          </p:txBody>
        </p:sp>
      </p:grpSp>
      <p:sp>
        <p:nvSpPr>
          <p:cNvPr id="330793" name="Rectangle 41"/>
          <p:cNvSpPr>
            <a:spLocks noChangeArrowheads="1"/>
          </p:cNvSpPr>
          <p:nvPr/>
        </p:nvSpPr>
        <p:spPr bwMode="gray">
          <a:xfrm>
            <a:off x="2049594" y="4965725"/>
            <a:ext cx="515938" cy="309562"/>
          </a:xfrm>
          <a:prstGeom prst="rect">
            <a:avLst/>
          </a:prstGeom>
          <a:gradFill rotWithShape="1">
            <a:gsLst>
              <a:gs pos="0">
                <a:srgbClr val="777777"/>
              </a:gs>
              <a:gs pos="100000">
                <a:srgbClr val="777777">
                  <a:gamma/>
                  <a:tint val="33725"/>
                  <a:invGamma/>
                </a:srgbClr>
              </a:gs>
            </a:gsLst>
            <a:lin ang="5400000" scaled="1"/>
          </a:gradFill>
          <a:ln w="9525" algn="ctr">
            <a:miter lim="800000"/>
            <a:headEnd/>
            <a:tailEnd/>
          </a:ln>
          <a:effectLst/>
          <a:scene3d>
            <a:camera prst="legacyPerspectiveTop">
              <a:rot lat="21299999" lon="0" rev="0"/>
            </a:camera>
            <a:lightRig rig="legacyFlat3" dir="r"/>
          </a:scene3d>
          <a:sp3d extrusionH="430200" prstMaterial="legacyMatte">
            <a:bevelT w="13500" h="13500" prst="angle"/>
            <a:bevelB w="13500" h="13500" prst="angle"/>
            <a:extrusionClr>
              <a:srgbClr val="777777"/>
            </a:extrusionClr>
          </a:sp3d>
        </p:spPr>
        <p:txBody>
          <a:bodyPr wrap="none" anchor="ctr">
            <a:flatTx/>
          </a:bodyPr>
          <a:lstStyle/>
          <a:p>
            <a:endParaRPr lang="zh-CN" altLang="en-US"/>
          </a:p>
        </p:txBody>
      </p:sp>
      <p:sp>
        <p:nvSpPr>
          <p:cNvPr id="330794" name="Rectangle 42"/>
          <p:cNvSpPr>
            <a:spLocks noChangeArrowheads="1"/>
          </p:cNvSpPr>
          <p:nvPr/>
        </p:nvSpPr>
        <p:spPr bwMode="gray">
          <a:xfrm>
            <a:off x="1155303" y="3163912"/>
            <a:ext cx="2295922" cy="1836738"/>
          </a:xfrm>
          <a:prstGeom prst="rect">
            <a:avLst/>
          </a:prstGeom>
          <a:gradFill rotWithShape="1">
            <a:gsLst>
              <a:gs pos="0">
                <a:srgbClr val="FFFFFF"/>
              </a:gs>
              <a:gs pos="100000">
                <a:srgbClr val="FFFFFF">
                  <a:gamma/>
                  <a:shade val="76078"/>
                  <a:invGamma/>
                </a:srgbClr>
              </a:gs>
            </a:gsLst>
            <a:lin ang="5400000" scaled="1"/>
          </a:gradFill>
          <a:ln w="9525" algn="ctr">
            <a:miter lim="800000"/>
            <a:headEnd/>
            <a:tailEnd/>
          </a:ln>
          <a:effectLst/>
          <a:scene3d>
            <a:camera prst="legacyPerspectiveTop">
              <a:rot lat="21299999" lon="0" rev="0"/>
            </a:camera>
            <a:lightRig rig="legacyFlat3" dir="r"/>
          </a:scene3d>
          <a:sp3d extrusionH="430200" prstMaterial="legacyMatte">
            <a:bevelT w="13500" h="13500" prst="angle"/>
            <a:bevelB w="13500" h="13500" prst="angle"/>
            <a:extrusionClr>
              <a:srgbClr val="FFFFFF"/>
            </a:extrusionClr>
          </a:sp3d>
        </p:spPr>
        <p:txBody>
          <a:bodyPr wrap="none" anchor="ctr">
            <a:flatTx/>
          </a:bodyPr>
          <a:lstStyle/>
          <a:p>
            <a:endParaRPr lang="zh-CN" altLang="en-US"/>
          </a:p>
        </p:txBody>
      </p:sp>
      <p:sp>
        <p:nvSpPr>
          <p:cNvPr id="330795" name="Rectangle 43"/>
          <p:cNvSpPr>
            <a:spLocks noChangeArrowheads="1"/>
          </p:cNvSpPr>
          <p:nvPr/>
        </p:nvSpPr>
        <p:spPr bwMode="ltGray">
          <a:xfrm>
            <a:off x="1203457" y="3182963"/>
            <a:ext cx="2204773" cy="1801813"/>
          </a:xfrm>
          <a:prstGeom prst="rect">
            <a:avLst/>
          </a:prstGeom>
          <a:gradFill flip="none" rotWithShape="1">
            <a:gsLst>
              <a:gs pos="0">
                <a:srgbClr val="817E00"/>
              </a:gs>
              <a:gs pos="100000">
                <a:srgbClr val="808000">
                  <a:gamma/>
                  <a:tint val="40000"/>
                  <a:invGamma/>
                  <a:lumMod val="83000"/>
                </a:srgbClr>
              </a:gs>
            </a:gsLst>
            <a:lin ang="16200000" scaled="1"/>
            <a:tileRect/>
          </a:gradFill>
          <a:ln w="19050">
            <a:miter lim="800000"/>
            <a:headEnd/>
            <a:tailEnd/>
          </a:ln>
          <a:effectLst/>
          <a:scene3d>
            <a:camera prst="orthographicFront"/>
            <a:lightRig rig="legacyFlat3" dir="b"/>
          </a:scene3d>
          <a:sp3d extrusionH="430200" prstMaterial="legacyMetal">
            <a:extrusionClr>
              <a:srgbClr val="808000"/>
            </a:extrusionClr>
          </a:sp3d>
        </p:spPr>
        <p:txBody>
          <a:bodyPr wrap="none" anchor="ctr">
            <a:flatTx/>
          </a:bodyPr>
          <a:lstStyle/>
          <a:p>
            <a:endParaRPr lang="zh-CN" altLang="en-US"/>
          </a:p>
        </p:txBody>
      </p:sp>
      <p:sp>
        <p:nvSpPr>
          <p:cNvPr id="330796" name="Text Box 44"/>
          <p:cNvSpPr txBox="1">
            <a:spLocks noChangeArrowheads="1"/>
          </p:cNvSpPr>
          <p:nvPr/>
        </p:nvSpPr>
        <p:spPr bwMode="black">
          <a:xfrm>
            <a:off x="1291384" y="3221062"/>
            <a:ext cx="2063750" cy="1754326"/>
          </a:xfrm>
          <a:prstGeom prst="rect">
            <a:avLst/>
          </a:prstGeom>
          <a:noFill/>
          <a:ln w="9525">
            <a:noFill/>
            <a:miter lim="800000"/>
            <a:headEnd/>
            <a:tailEnd/>
          </a:ln>
          <a:effectLst/>
        </p:spPr>
        <p:txBody>
          <a:bodyPr>
            <a:spAutoFit/>
          </a:bodyPr>
          <a:lstStyle/>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預算編列</a:t>
            </a:r>
            <a:endParaRPr lang="en-US" altLang="zh-TW" sz="1800" b="1" dirty="0">
              <a:effectLst/>
              <a:latin typeface="標楷體" panose="03000509000000000000" pitchFamily="65" charset="-120"/>
              <a:ea typeface="標楷體" panose="03000509000000000000" pitchFamily="65" charset="-120"/>
            </a:endParaRPr>
          </a:p>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施工計畫</a:t>
            </a:r>
            <a:endParaRPr lang="en-US" altLang="zh-TW" sz="1800" b="1" dirty="0">
              <a:effectLst/>
              <a:latin typeface="標楷體" panose="03000509000000000000" pitchFamily="65" charset="-120"/>
              <a:ea typeface="標楷體" panose="03000509000000000000" pitchFamily="65" charset="-120"/>
            </a:endParaRPr>
          </a:p>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工料展開</a:t>
            </a:r>
            <a:endParaRPr lang="en-US" altLang="zh-TW" sz="1800" b="1" dirty="0">
              <a:effectLst/>
              <a:latin typeface="標楷體" panose="03000509000000000000" pitchFamily="65" charset="-120"/>
              <a:ea typeface="標楷體" panose="03000509000000000000" pitchFamily="65" charset="-120"/>
            </a:endParaRPr>
          </a:p>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採購發包</a:t>
            </a:r>
            <a:endParaRPr lang="en-US" altLang="zh-TW" sz="1800" b="1" dirty="0">
              <a:effectLst/>
              <a:latin typeface="標楷體" panose="03000509000000000000" pitchFamily="65" charset="-120"/>
              <a:ea typeface="標楷體" panose="03000509000000000000" pitchFamily="65" charset="-120"/>
            </a:endParaRPr>
          </a:p>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工程施工</a:t>
            </a:r>
            <a:endParaRPr lang="en-US" altLang="zh-TW" sz="1800" b="1" dirty="0">
              <a:effectLst/>
              <a:latin typeface="標楷體" panose="03000509000000000000" pitchFamily="65" charset="-120"/>
              <a:ea typeface="標楷體" panose="03000509000000000000" pitchFamily="65" charset="-120"/>
            </a:endParaRPr>
          </a:p>
          <a:p>
            <a:pPr marL="285750" indent="-285750" algn="l">
              <a:buFont typeface="Arial" panose="020B0604020202020204" pitchFamily="34" charset="0"/>
              <a:buChar char="•"/>
            </a:pPr>
            <a:r>
              <a:rPr lang="zh-TW" altLang="en-US" sz="1800" b="1" dirty="0">
                <a:effectLst/>
                <a:latin typeface="標楷體" panose="03000509000000000000" pitchFamily="65" charset="-120"/>
                <a:ea typeface="標楷體" panose="03000509000000000000" pitchFamily="65" charset="-120"/>
              </a:rPr>
              <a:t>執行預算</a:t>
            </a:r>
            <a:endParaRPr lang="en-US" altLang="zh-TW" sz="1800" b="1" dirty="0">
              <a:effectLst/>
              <a:latin typeface="標楷體" panose="03000509000000000000" pitchFamily="65" charset="-120"/>
              <a:ea typeface="標楷體" panose="03000509000000000000" pitchFamily="65" charset="-120"/>
            </a:endParaRPr>
          </a:p>
        </p:txBody>
      </p:sp>
      <p:sp>
        <p:nvSpPr>
          <p:cNvPr id="330797" name="AutoShape 45"/>
          <p:cNvSpPr>
            <a:spLocks noChangeArrowheads="1"/>
          </p:cNvSpPr>
          <p:nvPr/>
        </p:nvSpPr>
        <p:spPr bwMode="gray">
          <a:xfrm rot="5400000">
            <a:off x="6283920" y="2920032"/>
            <a:ext cx="4400550" cy="2234010"/>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57150" cmpd="thickThin" algn="ctr">
            <a:solidFill>
              <a:srgbClr val="969696"/>
            </a:solidFill>
            <a:round/>
            <a:headEnd/>
            <a:tailEnd/>
          </a:ln>
          <a:effectLst/>
        </p:spPr>
        <p:txBody>
          <a:bodyPr wrap="none" anchor="ctr"/>
          <a:lstStyle/>
          <a:p>
            <a:endParaRPr lang="zh-CN" altLang="en-US"/>
          </a:p>
        </p:txBody>
      </p:sp>
      <p:sp>
        <p:nvSpPr>
          <p:cNvPr id="330798" name="Freeform 46"/>
          <p:cNvSpPr>
            <a:spLocks/>
          </p:cNvSpPr>
          <p:nvPr/>
        </p:nvSpPr>
        <p:spPr bwMode="gray">
          <a:xfrm>
            <a:off x="7367190" y="1835176"/>
            <a:ext cx="2225410" cy="574675"/>
          </a:xfrm>
          <a:custGeom>
            <a:avLst/>
            <a:gdLst/>
            <a:ahLst/>
            <a:cxnLst>
              <a:cxn ang="0">
                <a:pos x="17" y="347"/>
              </a:cxn>
              <a:cxn ang="0">
                <a:pos x="25" y="197"/>
              </a:cxn>
              <a:cxn ang="0">
                <a:pos x="217" y="25"/>
              </a:cxn>
              <a:cxn ang="0">
                <a:pos x="443" y="13"/>
              </a:cxn>
              <a:cxn ang="0">
                <a:pos x="1127" y="14"/>
              </a:cxn>
              <a:cxn ang="0">
                <a:pos x="1292" y="16"/>
              </a:cxn>
              <a:cxn ang="0">
                <a:pos x="1520" y="216"/>
              </a:cxn>
              <a:cxn ang="0">
                <a:pos x="1527" y="346"/>
              </a:cxn>
              <a:cxn ang="0">
                <a:pos x="17" y="347"/>
              </a:cxn>
            </a:cxnLst>
            <a:rect l="0" t="0" r="r" b="b"/>
            <a:pathLst>
              <a:path w="1532" h="347">
                <a:moveTo>
                  <a:pt x="17" y="347"/>
                </a:moveTo>
                <a:cubicBezTo>
                  <a:pt x="17" y="347"/>
                  <a:pt x="0" y="284"/>
                  <a:pt x="25" y="197"/>
                </a:cubicBezTo>
                <a:cubicBezTo>
                  <a:pt x="57" y="143"/>
                  <a:pt x="94" y="50"/>
                  <a:pt x="217" y="25"/>
                </a:cubicBezTo>
                <a:cubicBezTo>
                  <a:pt x="340" y="0"/>
                  <a:pt x="292" y="15"/>
                  <a:pt x="443" y="13"/>
                </a:cubicBezTo>
                <a:cubicBezTo>
                  <a:pt x="594" y="10"/>
                  <a:pt x="985" y="14"/>
                  <a:pt x="1127" y="14"/>
                </a:cubicBezTo>
                <a:cubicBezTo>
                  <a:pt x="1269" y="14"/>
                  <a:pt x="1206" y="2"/>
                  <a:pt x="1292" y="16"/>
                </a:cubicBezTo>
                <a:cubicBezTo>
                  <a:pt x="1380" y="30"/>
                  <a:pt x="1466" y="96"/>
                  <a:pt x="1520" y="216"/>
                </a:cubicBezTo>
                <a:cubicBezTo>
                  <a:pt x="1532" y="300"/>
                  <a:pt x="1527" y="346"/>
                  <a:pt x="1527" y="346"/>
                </a:cubicBezTo>
                <a:lnTo>
                  <a:pt x="17" y="347"/>
                </a:lnTo>
                <a:close/>
              </a:path>
            </a:pathLst>
          </a:custGeom>
          <a:gradFill flip="none" rotWithShape="1">
            <a:gsLst>
              <a:gs pos="0">
                <a:srgbClr val="955577"/>
              </a:gs>
              <a:gs pos="100000">
                <a:srgbClr val="955577">
                  <a:gamma/>
                  <a:tint val="40000"/>
                  <a:invGamma/>
                  <a:lumMod val="80000"/>
                </a:srgbClr>
              </a:gs>
            </a:gsLst>
            <a:lin ang="10800000" scaled="1"/>
            <a:tileRect/>
          </a:gradFill>
          <a:ln w="19050">
            <a:miter lim="800000"/>
            <a:headEnd/>
            <a:tailEnd/>
          </a:ln>
          <a:effectLst/>
          <a:scene3d>
            <a:camera prst="orthographicFront"/>
            <a:lightRig rig="legacyFlat3" dir="b"/>
          </a:scene3d>
          <a:sp3d extrusionH="430200" prstMaterial="legacyMetal">
            <a:bevelT w="13500" h="13500" prst="angle"/>
            <a:bevelB w="13500" h="13500" prst="angle"/>
            <a:extrusionClr>
              <a:srgbClr val="955577"/>
            </a:extrusionClr>
          </a:sp3d>
        </p:spPr>
        <p:txBody>
          <a:bodyPr wrap="none" anchor="ctr">
            <a:flatTx/>
          </a:bodyPr>
          <a:lstStyle/>
          <a:p>
            <a:pPr algn="ctr"/>
            <a:endParaRPr lang="zh-CN" altLang="en-US" b="1">
              <a:latin typeface="Arial" charset="0"/>
              <a:ea typeface="+mn-ea"/>
            </a:endParaRPr>
          </a:p>
        </p:txBody>
      </p:sp>
      <p:sp>
        <p:nvSpPr>
          <p:cNvPr id="330799" name="Rectangle 47"/>
          <p:cNvSpPr>
            <a:spLocks noChangeArrowheads="1"/>
          </p:cNvSpPr>
          <p:nvPr/>
        </p:nvSpPr>
        <p:spPr bwMode="gray">
          <a:xfrm>
            <a:off x="7546459" y="1849462"/>
            <a:ext cx="1826141" cy="584775"/>
          </a:xfrm>
          <a:prstGeom prst="rect">
            <a:avLst/>
          </a:prstGeom>
          <a:noFill/>
          <a:ln w="9525" algn="ctr">
            <a:noFill/>
            <a:miter lim="800000"/>
            <a:headEnd/>
            <a:tailEnd/>
          </a:ln>
          <a:effectLst/>
        </p:spPr>
        <p:txBody>
          <a:bodyPr wrap="none">
            <a:spAutoFit/>
          </a:bodyPr>
          <a:lstStyle/>
          <a:p>
            <a:r>
              <a:rPr lang="zh-TW" altLang="en-US" sz="3200" b="1" dirty="0">
                <a:solidFill>
                  <a:schemeClr val="tx2"/>
                </a:solidFill>
                <a:latin typeface="標楷體" panose="03000509000000000000" pitchFamily="65" charset="-120"/>
                <a:ea typeface="標楷體" panose="03000509000000000000" pitchFamily="65" charset="-120"/>
              </a:rPr>
              <a:t>工法彙整</a:t>
            </a:r>
            <a:endParaRPr lang="en-US" altLang="zh-CN" sz="3200" b="1" dirty="0">
              <a:solidFill>
                <a:schemeClr val="tx2"/>
              </a:solidFill>
              <a:latin typeface="標楷體" panose="03000509000000000000" pitchFamily="65" charset="-120"/>
              <a:ea typeface="標楷體" panose="03000509000000000000" pitchFamily="65" charset="-120"/>
            </a:endParaRPr>
          </a:p>
        </p:txBody>
      </p:sp>
      <p:sp>
        <p:nvSpPr>
          <p:cNvPr id="330800" name="Text Box 48"/>
          <p:cNvSpPr txBox="1">
            <a:spLocks noChangeArrowheads="1"/>
          </p:cNvSpPr>
          <p:nvPr/>
        </p:nvSpPr>
        <p:spPr bwMode="gray">
          <a:xfrm>
            <a:off x="7351983" y="2687662"/>
            <a:ext cx="2215092" cy="3277820"/>
          </a:xfrm>
          <a:prstGeom prst="rect">
            <a:avLst/>
          </a:prstGeom>
          <a:noFill/>
          <a:ln w="9525" algn="ctr">
            <a:noFill/>
            <a:miter lim="800000"/>
            <a:headEnd/>
            <a:tailEnd/>
          </a:ln>
          <a:effectLst/>
        </p:spPr>
        <p:txBody>
          <a:bodyPr>
            <a:spAutoFit/>
          </a:bodyPr>
          <a:lstStyle/>
          <a:p>
            <a:pPr marL="285750" indent="-285750" algn="ctr">
              <a:spcBef>
                <a:spcPct val="50000"/>
              </a:spcBef>
              <a:buFont typeface="Wingdings" panose="05000000000000000000" pitchFamily="2" charset="2"/>
              <a:buChar char="u"/>
            </a:pPr>
            <a:r>
              <a:rPr lang="zh-TW" altLang="en-US" sz="1800" b="1" dirty="0">
                <a:solidFill>
                  <a:srgbClr val="625B38"/>
                </a:solidFill>
                <a:effectLst/>
                <a:latin typeface="標楷體" pitchFamily="65" charset="-120"/>
                <a:ea typeface="標楷體" pitchFamily="65" charset="-120"/>
              </a:rPr>
              <a:t>施工規劃</a:t>
            </a:r>
            <a:endParaRPr lang="en-US" altLang="zh-TW" sz="1800" b="1" dirty="0">
              <a:solidFill>
                <a:srgbClr val="625B38"/>
              </a:solidFill>
              <a:effectLst/>
              <a:latin typeface="標楷體" pitchFamily="65" charset="-120"/>
              <a:ea typeface="標楷體" pitchFamily="65" charset="-120"/>
            </a:endParaRPr>
          </a:p>
          <a:p>
            <a:pPr marL="285750" indent="-285750" algn="ctr">
              <a:spcBef>
                <a:spcPct val="50000"/>
              </a:spcBef>
              <a:buFont typeface="Wingdings" panose="05000000000000000000" pitchFamily="2" charset="2"/>
              <a:buChar char="u"/>
            </a:pPr>
            <a:r>
              <a:rPr lang="zh-TW" altLang="zh-TW" sz="1800" b="1" dirty="0">
                <a:solidFill>
                  <a:srgbClr val="625B38"/>
                </a:solidFill>
                <a:latin typeface="標楷體" panose="03000509000000000000" pitchFamily="65" charset="-120"/>
                <a:ea typeface="標楷體" panose="03000509000000000000" pitchFamily="65" charset="-120"/>
              </a:rPr>
              <a:t>施工</a:t>
            </a:r>
            <a:r>
              <a:rPr lang="zh-TW" altLang="en-US" sz="1800" b="1" dirty="0">
                <a:solidFill>
                  <a:srgbClr val="625B38"/>
                </a:solidFill>
                <a:latin typeface="標楷體" panose="03000509000000000000" pitchFamily="65" charset="-120"/>
                <a:ea typeface="標楷體" panose="03000509000000000000" pitchFamily="65" charset="-120"/>
              </a:rPr>
              <a:t>過程</a:t>
            </a:r>
            <a:endParaRPr lang="en-US" altLang="zh-TW" sz="1800" b="1" dirty="0">
              <a:solidFill>
                <a:srgbClr val="625B38"/>
              </a:solidFill>
              <a:latin typeface="標楷體" panose="03000509000000000000" pitchFamily="65" charset="-120"/>
              <a:ea typeface="標楷體" panose="03000509000000000000" pitchFamily="65" charset="-120"/>
            </a:endParaRPr>
          </a:p>
          <a:p>
            <a:pPr marL="285750" indent="-285750" algn="ctr">
              <a:spcBef>
                <a:spcPct val="50000"/>
              </a:spcBef>
              <a:buFont typeface="Wingdings" panose="05000000000000000000" pitchFamily="2" charset="2"/>
              <a:buChar char="u"/>
            </a:pPr>
            <a:r>
              <a:rPr lang="zh-TW" altLang="zh-TW" sz="1800" b="1" dirty="0">
                <a:solidFill>
                  <a:srgbClr val="625B38"/>
                </a:solidFill>
                <a:latin typeface="標楷體" panose="03000509000000000000" pitchFamily="65" charset="-120"/>
                <a:ea typeface="標楷體" panose="03000509000000000000" pitchFamily="65" charset="-120"/>
              </a:rPr>
              <a:t>施工品質</a:t>
            </a:r>
            <a:endParaRPr lang="en-US" altLang="zh-TW" sz="1800" b="1" dirty="0">
              <a:solidFill>
                <a:srgbClr val="625B38"/>
              </a:solidFill>
              <a:latin typeface="標楷體" panose="03000509000000000000" pitchFamily="65" charset="-120"/>
              <a:ea typeface="標楷體" panose="03000509000000000000" pitchFamily="65" charset="-120"/>
            </a:endParaRPr>
          </a:p>
          <a:p>
            <a:pPr marL="285750" indent="-285750" algn="ctr">
              <a:spcBef>
                <a:spcPct val="50000"/>
              </a:spcBef>
              <a:buFont typeface="Wingdings" panose="05000000000000000000" pitchFamily="2" charset="2"/>
              <a:buChar char="u"/>
            </a:pPr>
            <a:r>
              <a:rPr lang="zh-TW" altLang="en-US" sz="1800" b="1" dirty="0">
                <a:solidFill>
                  <a:srgbClr val="625B38"/>
                </a:solidFill>
                <a:latin typeface="標楷體" panose="03000509000000000000" pitchFamily="65" charset="-120"/>
                <a:ea typeface="標楷體" panose="03000509000000000000" pitchFamily="65" charset="-120"/>
              </a:rPr>
              <a:t>成本結算</a:t>
            </a:r>
            <a:endParaRPr lang="en-US" altLang="zh-TW" sz="1800" b="1" dirty="0">
              <a:solidFill>
                <a:srgbClr val="625B38"/>
              </a:solidFill>
              <a:latin typeface="標楷體" panose="03000509000000000000" pitchFamily="65" charset="-120"/>
              <a:ea typeface="標楷體" panose="03000509000000000000" pitchFamily="65" charset="-120"/>
            </a:endParaRPr>
          </a:p>
          <a:p>
            <a:pPr marL="285750" indent="-285750" algn="ctr">
              <a:spcBef>
                <a:spcPct val="50000"/>
              </a:spcBef>
              <a:buFont typeface="Wingdings" panose="05000000000000000000" pitchFamily="2" charset="2"/>
              <a:buChar char="u"/>
            </a:pPr>
            <a:r>
              <a:rPr lang="zh-TW" altLang="en-US" sz="1800" b="1" dirty="0">
                <a:solidFill>
                  <a:srgbClr val="625B38"/>
                </a:solidFill>
                <a:latin typeface="標楷體" panose="03000509000000000000" pitchFamily="65" charset="-120"/>
                <a:ea typeface="標楷體" panose="03000509000000000000" pitchFamily="65" charset="-120"/>
              </a:rPr>
              <a:t>差異分析</a:t>
            </a:r>
            <a:endParaRPr lang="en-US" altLang="zh-TW" sz="1800" b="1" dirty="0">
              <a:solidFill>
                <a:srgbClr val="625B38"/>
              </a:solidFill>
              <a:latin typeface="標楷體" panose="03000509000000000000" pitchFamily="65" charset="-120"/>
              <a:ea typeface="標楷體" panose="03000509000000000000" pitchFamily="65" charset="-120"/>
            </a:endParaRPr>
          </a:p>
          <a:p>
            <a:pPr marL="285750" indent="-285750" algn="ctr" eaLnBrk="0" hangingPunct="0">
              <a:spcBef>
                <a:spcPct val="50000"/>
              </a:spcBef>
              <a:buFont typeface="Wingdings" panose="05000000000000000000" pitchFamily="2" charset="2"/>
              <a:buChar char="u"/>
            </a:pPr>
            <a:r>
              <a:rPr lang="zh-TW" altLang="en-US" sz="1800" b="1" dirty="0">
                <a:solidFill>
                  <a:srgbClr val="625B38"/>
                </a:solidFill>
                <a:latin typeface="標楷體" panose="03000509000000000000" pitchFamily="65" charset="-120"/>
                <a:ea typeface="標楷體" panose="03000509000000000000" pitchFamily="65" charset="-120"/>
              </a:rPr>
              <a:t>檢討回饋</a:t>
            </a:r>
            <a:endParaRPr lang="en-US" altLang="zh-TW" sz="1800" b="1" dirty="0">
              <a:solidFill>
                <a:srgbClr val="625B38"/>
              </a:solidFill>
              <a:latin typeface="標楷體" panose="03000509000000000000" pitchFamily="65" charset="-120"/>
              <a:ea typeface="標楷體" panose="03000509000000000000" pitchFamily="65" charset="-120"/>
            </a:endParaRPr>
          </a:p>
          <a:p>
            <a:pPr marL="285750" indent="-285750" algn="ctr" eaLnBrk="0" hangingPunct="0">
              <a:spcBef>
                <a:spcPct val="50000"/>
              </a:spcBef>
              <a:buFont typeface="Wingdings" panose="05000000000000000000" pitchFamily="2" charset="2"/>
              <a:buChar char="u"/>
            </a:pPr>
            <a:r>
              <a:rPr lang="zh-TW" altLang="en-US" sz="1800" b="1" dirty="0">
                <a:solidFill>
                  <a:srgbClr val="625B38"/>
                </a:solidFill>
                <a:latin typeface="標楷體" panose="03000509000000000000" pitchFamily="65" charset="-120"/>
                <a:ea typeface="標楷體" panose="03000509000000000000" pitchFamily="65" charset="-120"/>
              </a:rPr>
              <a:t>建立規範</a:t>
            </a:r>
            <a:endParaRPr lang="en-US" altLang="zh-CN" sz="1800" b="1" dirty="0">
              <a:solidFill>
                <a:srgbClr val="625B38"/>
              </a:solidFill>
              <a:latin typeface="標楷體" panose="03000509000000000000" pitchFamily="65" charset="-120"/>
              <a:ea typeface="標楷體" panose="03000509000000000000" pitchFamily="65" charset="-120"/>
            </a:endParaRPr>
          </a:p>
          <a:p>
            <a:pPr marL="285750" indent="-285750" algn="ctr">
              <a:spcBef>
                <a:spcPct val="50000"/>
              </a:spcBef>
              <a:buFont typeface="Wingdings" panose="05000000000000000000" pitchFamily="2" charset="2"/>
              <a:buChar char="u"/>
            </a:pPr>
            <a:r>
              <a:rPr lang="zh-TW" altLang="zh-TW" sz="1800" b="1" dirty="0">
                <a:solidFill>
                  <a:srgbClr val="625B38"/>
                </a:solidFill>
                <a:latin typeface="標楷體" panose="03000509000000000000" pitchFamily="65" charset="-120"/>
                <a:ea typeface="標楷體" panose="03000509000000000000" pitchFamily="65" charset="-120"/>
              </a:rPr>
              <a:t>營造經驗</a:t>
            </a:r>
            <a:endParaRPr lang="en-US" altLang="zh-CN" sz="1800" b="1" dirty="0">
              <a:solidFill>
                <a:srgbClr val="625B38"/>
              </a:solidFill>
              <a:latin typeface="標楷體" panose="03000509000000000000" pitchFamily="65" charset="-120"/>
              <a:ea typeface="標楷體" panose="03000509000000000000" pitchFamily="65" charset="-120"/>
            </a:endParaRPr>
          </a:p>
        </p:txBody>
      </p:sp>
      <p:sp>
        <p:nvSpPr>
          <p:cNvPr id="330801" name="AutoShape 49"/>
          <p:cNvSpPr>
            <a:spLocks noChangeArrowheads="1"/>
          </p:cNvSpPr>
          <p:nvPr/>
        </p:nvSpPr>
        <p:spPr bwMode="gray">
          <a:xfrm flipV="1">
            <a:off x="4128823" y="4332313"/>
            <a:ext cx="2082667" cy="1655763"/>
          </a:xfrm>
          <a:prstGeom prst="downArrowCallout">
            <a:avLst>
              <a:gd name="adj1" fmla="val 14825"/>
              <a:gd name="adj2" fmla="val 15728"/>
              <a:gd name="adj3" fmla="val 16620"/>
              <a:gd name="adj4" fmla="val 74819"/>
            </a:avLst>
          </a:prstGeom>
          <a:gradFill rotWithShape="1">
            <a:gsLst>
              <a:gs pos="0">
                <a:srgbClr val="9CC5D4"/>
              </a:gs>
              <a:gs pos="100000">
                <a:srgbClr val="9CC5D4">
                  <a:gamma/>
                  <a:tint val="34118"/>
                  <a:invGamma/>
                </a:srgbClr>
              </a:gs>
            </a:gsLst>
            <a:lin ang="5400000" scaled="1"/>
          </a:gradFill>
          <a:ln w="28575" algn="ctr">
            <a:solidFill>
              <a:srgbClr val="72B7CC"/>
            </a:solidFill>
            <a:miter lim="800000"/>
            <a:headEnd/>
            <a:tailEnd/>
          </a:ln>
          <a:effectLst>
            <a:outerShdw dist="35921" dir="2700000" algn="ctr" rotWithShape="0">
              <a:srgbClr val="302A32">
                <a:alpha val="50000"/>
              </a:srgbClr>
            </a:outerShdw>
          </a:effectLst>
        </p:spPr>
        <p:txBody>
          <a:bodyPr wrap="none" anchor="ctr"/>
          <a:lstStyle/>
          <a:p>
            <a:endParaRPr lang="zh-CN" altLang="en-US">
              <a:solidFill>
                <a:srgbClr val="625B38"/>
              </a:solidFill>
            </a:endParaRPr>
          </a:p>
        </p:txBody>
      </p:sp>
      <p:sp>
        <p:nvSpPr>
          <p:cNvPr id="330802" name="AutoShape 50"/>
          <p:cNvSpPr>
            <a:spLocks noChangeArrowheads="1"/>
          </p:cNvSpPr>
          <p:nvPr/>
        </p:nvSpPr>
        <p:spPr bwMode="gray">
          <a:xfrm>
            <a:off x="4128823" y="2295550"/>
            <a:ext cx="2082667" cy="1682750"/>
          </a:xfrm>
          <a:prstGeom prst="downArrowCallout">
            <a:avLst>
              <a:gd name="adj1" fmla="val 14587"/>
              <a:gd name="adj2" fmla="val 15476"/>
              <a:gd name="adj3" fmla="val 16620"/>
              <a:gd name="adj4" fmla="val 74819"/>
            </a:avLst>
          </a:prstGeom>
          <a:gradFill rotWithShape="1">
            <a:gsLst>
              <a:gs pos="0">
                <a:srgbClr val="9CC5D4"/>
              </a:gs>
              <a:gs pos="100000">
                <a:srgbClr val="9CC5D4">
                  <a:gamma/>
                  <a:tint val="34118"/>
                  <a:invGamma/>
                </a:srgbClr>
              </a:gs>
            </a:gsLst>
            <a:lin ang="5400000" scaled="1"/>
          </a:gradFill>
          <a:ln w="28575" algn="ctr">
            <a:solidFill>
              <a:srgbClr val="72B7CC"/>
            </a:solidFill>
            <a:miter lim="800000"/>
            <a:headEnd/>
            <a:tailEnd/>
          </a:ln>
          <a:effectLst>
            <a:outerShdw dist="35921" dir="2700000" algn="ctr" rotWithShape="0">
              <a:srgbClr val="302A32">
                <a:alpha val="50000"/>
              </a:srgbClr>
            </a:outerShdw>
          </a:effectLst>
        </p:spPr>
        <p:txBody>
          <a:bodyPr wrap="none" anchor="ctr"/>
          <a:lstStyle/>
          <a:p>
            <a:endParaRPr lang="zh-CN" altLang="en-US">
              <a:solidFill>
                <a:srgbClr val="625B38"/>
              </a:solidFill>
            </a:endParaRPr>
          </a:p>
        </p:txBody>
      </p:sp>
      <p:sp>
        <p:nvSpPr>
          <p:cNvPr id="330803" name="Rectangle 51"/>
          <p:cNvSpPr>
            <a:spLocks noChangeArrowheads="1"/>
          </p:cNvSpPr>
          <p:nvPr/>
        </p:nvSpPr>
        <p:spPr bwMode="gray">
          <a:xfrm>
            <a:off x="4109905" y="2459062"/>
            <a:ext cx="2101585" cy="1052596"/>
          </a:xfrm>
          <a:prstGeom prst="rect">
            <a:avLst/>
          </a:prstGeom>
          <a:noFill/>
          <a:ln w="9525" algn="ctr">
            <a:noFill/>
            <a:miter lim="800000"/>
            <a:headEnd/>
            <a:tailEnd/>
          </a:ln>
          <a:effectLst/>
        </p:spPr>
        <p:txBody>
          <a:bodyPr>
            <a:spAutoFit/>
          </a:bodyPr>
          <a:lstStyle/>
          <a:p>
            <a:pPr algn="ctr">
              <a:lnSpc>
                <a:spcPct val="60000"/>
              </a:lnSpc>
              <a:spcBef>
                <a:spcPct val="50000"/>
              </a:spcBef>
              <a:buClr>
                <a:schemeClr val="tx1"/>
              </a:buClr>
            </a:pPr>
            <a:r>
              <a:rPr lang="zh-TW" altLang="en-US" b="1" dirty="0">
                <a:solidFill>
                  <a:srgbClr val="625B38"/>
                </a:solidFill>
                <a:effectLst/>
                <a:latin typeface="標楷體" pitchFamily="65" charset="-120"/>
                <a:ea typeface="標楷體" pitchFamily="65" charset="-120"/>
              </a:rPr>
              <a:t>進度控制</a:t>
            </a:r>
            <a:endParaRPr lang="en-US" altLang="zh-TW" b="1" dirty="0">
              <a:solidFill>
                <a:srgbClr val="625B38"/>
              </a:solidFill>
              <a:effectLst/>
              <a:latin typeface="標楷體" pitchFamily="65" charset="-120"/>
              <a:ea typeface="標楷體" pitchFamily="65" charset="-120"/>
            </a:endParaRPr>
          </a:p>
          <a:p>
            <a:pPr algn="ctr" eaLnBrk="0" hangingPunct="0"/>
            <a:r>
              <a:rPr lang="zh-TW" altLang="en-US" b="1" dirty="0">
                <a:solidFill>
                  <a:srgbClr val="625B38"/>
                </a:solidFill>
                <a:effectLst/>
                <a:latin typeface="標楷體" pitchFamily="65" charset="-120"/>
                <a:ea typeface="標楷體" pitchFamily="65" charset="-120"/>
              </a:rPr>
              <a:t>成本管制</a:t>
            </a:r>
            <a:endParaRPr lang="en-US" altLang="zh-TW" b="1" dirty="0">
              <a:solidFill>
                <a:srgbClr val="625B38"/>
              </a:solidFill>
              <a:effectLst/>
              <a:latin typeface="標楷體" pitchFamily="65" charset="-120"/>
              <a:ea typeface="標楷體" pitchFamily="65" charset="-120"/>
            </a:endParaRPr>
          </a:p>
          <a:p>
            <a:pPr algn="ctr" eaLnBrk="0" hangingPunct="0"/>
            <a:r>
              <a:rPr lang="zh-TW" altLang="en-US" b="1" dirty="0">
                <a:solidFill>
                  <a:srgbClr val="625B38"/>
                </a:solidFill>
                <a:effectLst/>
                <a:latin typeface="標楷體" pitchFamily="65" charset="-120"/>
                <a:ea typeface="標楷體" pitchFamily="65" charset="-120"/>
              </a:rPr>
              <a:t>品質管制</a:t>
            </a:r>
            <a:endParaRPr lang="en-US" altLang="zh-CN" dirty="0">
              <a:solidFill>
                <a:srgbClr val="625B38"/>
              </a:solidFill>
              <a:ea typeface="宋体" charset="-122"/>
            </a:endParaRPr>
          </a:p>
        </p:txBody>
      </p:sp>
      <p:sp>
        <p:nvSpPr>
          <p:cNvPr id="330804" name="Rectangle 52"/>
          <p:cNvSpPr>
            <a:spLocks noChangeArrowheads="1"/>
          </p:cNvSpPr>
          <p:nvPr/>
        </p:nvSpPr>
        <p:spPr bwMode="gray">
          <a:xfrm>
            <a:off x="4146815" y="4821262"/>
            <a:ext cx="2101585" cy="1200329"/>
          </a:xfrm>
          <a:prstGeom prst="rect">
            <a:avLst/>
          </a:prstGeom>
          <a:noFill/>
          <a:ln w="9525" algn="ctr">
            <a:noFill/>
            <a:miter lim="800000"/>
            <a:headEnd/>
            <a:tailEnd/>
          </a:ln>
          <a:effectLst/>
        </p:spPr>
        <p:txBody>
          <a:bodyPr>
            <a:spAutoFit/>
          </a:bodyPr>
          <a:lstStyle/>
          <a:p>
            <a:pPr algn="ctr" eaLnBrk="0" hangingPunct="0"/>
            <a:r>
              <a:rPr lang="zh-TW" altLang="en-US" b="1" dirty="0">
                <a:solidFill>
                  <a:srgbClr val="625B38"/>
                </a:solidFill>
                <a:effectLst/>
                <a:latin typeface="標楷體" pitchFamily="65" charset="-120"/>
                <a:ea typeface="標楷體" pitchFamily="65" charset="-120"/>
              </a:rPr>
              <a:t>安全衛生</a:t>
            </a:r>
            <a:endParaRPr lang="en-US" altLang="zh-TW" b="1" dirty="0">
              <a:solidFill>
                <a:srgbClr val="625B38"/>
              </a:solidFill>
              <a:effectLst/>
              <a:latin typeface="標楷體" pitchFamily="65" charset="-120"/>
              <a:ea typeface="標楷體" pitchFamily="65" charset="-120"/>
            </a:endParaRPr>
          </a:p>
          <a:p>
            <a:pPr algn="ctr" eaLnBrk="0" hangingPunct="0"/>
            <a:r>
              <a:rPr lang="zh-TW" altLang="en-US" b="1" dirty="0">
                <a:solidFill>
                  <a:srgbClr val="625B38"/>
                </a:solidFill>
                <a:effectLst/>
                <a:latin typeface="標楷體" pitchFamily="65" charset="-120"/>
                <a:ea typeface="標楷體" pitchFamily="65" charset="-120"/>
              </a:rPr>
              <a:t>環境保護</a:t>
            </a:r>
            <a:endParaRPr lang="en-US" altLang="zh-TW" b="1" dirty="0">
              <a:solidFill>
                <a:srgbClr val="625B38"/>
              </a:solidFill>
              <a:effectLst/>
              <a:latin typeface="標楷體" pitchFamily="65" charset="-120"/>
              <a:ea typeface="標楷體" pitchFamily="65" charset="-120"/>
            </a:endParaRPr>
          </a:p>
          <a:p>
            <a:pPr algn="ctr" eaLnBrk="0" hangingPunct="0"/>
            <a:r>
              <a:rPr lang="zh-TW" altLang="en-US" b="1" dirty="0">
                <a:solidFill>
                  <a:srgbClr val="625B38"/>
                </a:solidFill>
                <a:effectLst/>
                <a:latin typeface="標楷體" pitchFamily="65" charset="-120"/>
                <a:ea typeface="標楷體" pitchFamily="65" charset="-120"/>
              </a:rPr>
              <a:t>完工驗算</a:t>
            </a:r>
            <a:endParaRPr lang="en-US" altLang="zh-CN" b="1" dirty="0">
              <a:solidFill>
                <a:srgbClr val="625B38"/>
              </a:solidFill>
              <a:effectLst/>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2C4A2D7A-18A6-40E7-A790-B65753306AA5}" type="slidenum">
              <a:rPr lang="en-US" altLang="zh-CN" smtClean="0"/>
              <a:pPr/>
              <a:t>18</a:t>
            </a:fld>
            <a:endParaRPr lang="en-US" altLang="zh-CN"/>
          </a:p>
        </p:txBody>
      </p:sp>
      <p:sp>
        <p:nvSpPr>
          <p:cNvPr id="25" name="AutoShape 15"/>
          <p:cNvSpPr>
            <a:spLocks noChangeArrowheads="1"/>
          </p:cNvSpPr>
          <p:nvPr/>
        </p:nvSpPr>
        <p:spPr bwMode="gray">
          <a:xfrm>
            <a:off x="1568624" y="620688"/>
            <a:ext cx="4392488" cy="576064"/>
          </a:xfrm>
          <a:prstGeom prst="roundRect">
            <a:avLst>
              <a:gd name="adj" fmla="val 50000"/>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p>
            <a:pPr algn="l"/>
            <a:r>
              <a:rPr kumimoji="1" lang="zh-TW" altLang="en-US" sz="3200" b="1" dirty="0">
                <a:solidFill>
                  <a:schemeClr val="tx2"/>
                </a:solidFill>
                <a:effectLst/>
                <a:latin typeface="標楷體" panose="03000509000000000000" pitchFamily="65" charset="-120"/>
                <a:ea typeface="標楷體" panose="03000509000000000000" pitchFamily="65" charset="-120"/>
              </a:rPr>
              <a:t>管理制度</a:t>
            </a:r>
            <a:r>
              <a:rPr kumimoji="1" lang="en-US" altLang="zh-TW" sz="3200" b="1" dirty="0">
                <a:solidFill>
                  <a:schemeClr val="tx2"/>
                </a:solidFill>
                <a:effectLst/>
                <a:latin typeface="標楷體" panose="03000509000000000000" pitchFamily="65" charset="-120"/>
                <a:ea typeface="標楷體" panose="03000509000000000000" pitchFamily="65" charset="-120"/>
              </a:rPr>
              <a:t>_</a:t>
            </a:r>
            <a:r>
              <a:rPr kumimoji="1" lang="zh-TW" altLang="en-US" sz="2800" b="1" dirty="0">
                <a:solidFill>
                  <a:schemeClr val="tx2"/>
                </a:solidFill>
                <a:effectLst/>
                <a:latin typeface="標楷體" panose="03000509000000000000" pitchFamily="65" charset="-120"/>
                <a:ea typeface="標楷體" panose="03000509000000000000" pitchFamily="65" charset="-120"/>
              </a:rPr>
              <a:t>營運流程管理</a:t>
            </a:r>
            <a:endParaRPr kumimoji="1" lang="zh-CN" altLang="en-US" sz="2800" b="1" dirty="0">
              <a:solidFill>
                <a:schemeClr val="tx2"/>
              </a:solidFill>
              <a:effectLst/>
              <a:latin typeface="標楷體" panose="03000509000000000000" pitchFamily="65" charset="-120"/>
              <a:ea typeface="標楷體" panose="03000509000000000000" pitchFamily="65" charset="-120"/>
            </a:endParaRPr>
          </a:p>
        </p:txBody>
      </p:sp>
      <p:sp>
        <p:nvSpPr>
          <p:cNvPr id="24" name="Rectangle 32"/>
          <p:cNvSpPr txBox="1">
            <a:spLocks noChangeArrowheads="1"/>
          </p:cNvSpPr>
          <p:nvPr/>
        </p:nvSpPr>
        <p:spPr bwMode="auto">
          <a:xfrm>
            <a:off x="2169809" y="1412776"/>
            <a:ext cx="3219281" cy="422400"/>
          </a:xfrm>
          <a:prstGeom prst="rect">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defPPr>
              <a:defRPr lang="zh-TW"/>
            </a:defPPr>
            <a:lvl1pPr algn="ctr">
              <a:defRPr b="1">
                <a:latin typeface="Arial" charset="0"/>
                <a:ea typeface="+mn-ea"/>
              </a:defRPr>
            </a:lvl1pPr>
          </a:lstStyle>
          <a:p>
            <a:pPr algn="l"/>
            <a:r>
              <a:rPr kumimoji="1" lang="zh-TW" altLang="en-US" sz="2800" dirty="0">
                <a:solidFill>
                  <a:schemeClr val="tx2"/>
                </a:solidFill>
                <a:effectLst/>
                <a:latin typeface="標楷體" panose="03000509000000000000" pitchFamily="65" charset="-120"/>
                <a:ea typeface="標楷體" panose="03000509000000000000" pitchFamily="65" charset="-120"/>
              </a:rPr>
              <a:t>工程生產流程管理</a:t>
            </a:r>
            <a:endParaRPr lang="zh-TW" altLang="en-US" sz="2800" dirty="0"/>
          </a:p>
        </p:txBody>
      </p:sp>
      <p:sp>
        <p:nvSpPr>
          <p:cNvPr id="26" name="Rectangle 2"/>
          <p:cNvSpPr>
            <a:spLocks noChangeArrowheads="1"/>
          </p:cNvSpPr>
          <p:nvPr/>
        </p:nvSpPr>
        <p:spPr bwMode="auto">
          <a:xfrm>
            <a:off x="1497258" y="180004"/>
            <a:ext cx="836187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經營管理</a:t>
            </a:r>
          </a:p>
        </p:txBody>
      </p:sp>
    </p:spTree>
    <p:extLst>
      <p:ext uri="{BB962C8B-B14F-4D97-AF65-F5344CB8AC3E}">
        <p14:creationId xmlns:p14="http://schemas.microsoft.com/office/powerpoint/2010/main" val="56472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611185" y="1807034"/>
            <a:ext cx="5502055" cy="1527261"/>
            <a:chOff x="1515882" y="2308926"/>
            <a:chExt cx="7632701" cy="2166940"/>
          </a:xfrm>
        </p:grpSpPr>
        <p:sp>
          <p:nvSpPr>
            <p:cNvPr id="46" name="AutoShape 3"/>
            <p:cNvSpPr>
              <a:spLocks noChangeArrowheads="1"/>
            </p:cNvSpPr>
            <p:nvPr/>
          </p:nvSpPr>
          <p:spPr bwMode="gray">
            <a:xfrm>
              <a:off x="3676470" y="3107440"/>
              <a:ext cx="504825" cy="576263"/>
            </a:xfrm>
            <a:prstGeom prst="chevron">
              <a:avLst>
                <a:gd name="adj" fmla="val 52514"/>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47" name="AutoShape 4"/>
            <p:cNvSpPr>
              <a:spLocks noChangeArrowheads="1"/>
            </p:cNvSpPr>
            <p:nvPr/>
          </p:nvSpPr>
          <p:spPr bwMode="gray">
            <a:xfrm>
              <a:off x="6411732" y="3107440"/>
              <a:ext cx="504825" cy="576263"/>
            </a:xfrm>
            <a:prstGeom prst="chevron">
              <a:avLst>
                <a:gd name="adj" fmla="val 5251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48" name="Oval 5"/>
            <p:cNvSpPr>
              <a:spLocks noChangeArrowheads="1"/>
            </p:cNvSpPr>
            <p:nvPr/>
          </p:nvSpPr>
          <p:spPr bwMode="gray">
            <a:xfrm>
              <a:off x="6987995" y="2315275"/>
              <a:ext cx="2160588" cy="2160589"/>
            </a:xfrm>
            <a:prstGeom prst="ellipse">
              <a:avLst/>
            </a:prstGeom>
            <a:gradFill rotWithShape="1">
              <a:gsLst>
                <a:gs pos="0">
                  <a:srgbClr val="745600">
                    <a:lumMod val="78000"/>
                    <a:lumOff val="22000"/>
                  </a:srgbClr>
                </a:gs>
                <a:gs pos="50000">
                  <a:srgbClr val="745600">
                    <a:lumMod val="90000"/>
                    <a:lumOff val="10000"/>
                  </a:srgbClr>
                </a:gs>
                <a:gs pos="100000">
                  <a:srgbClr val="745600">
                    <a:lumMod val="0"/>
                    <a:lumOff val="100000"/>
                  </a:srgbClr>
                </a:gs>
              </a:gsLst>
              <a:lin ang="2700000" scaled="1"/>
            </a:gradFill>
            <a:ln>
              <a:noFill/>
            </a:ln>
            <a:effectLst/>
          </p:spPr>
          <p:txBody>
            <a:bodyPr wrap="none" anchor="ctr">
              <a:spAutoFit/>
            </a:bodyPr>
            <a:lstStyle/>
            <a:p>
              <a:endParaRPr lang="zh-TW" altLang="en-US"/>
            </a:p>
          </p:txBody>
        </p:sp>
        <p:sp>
          <p:nvSpPr>
            <p:cNvPr id="49" name="Oval 6"/>
            <p:cNvSpPr>
              <a:spLocks noChangeArrowheads="1"/>
            </p:cNvSpPr>
            <p:nvPr/>
          </p:nvSpPr>
          <p:spPr bwMode="gray">
            <a:xfrm>
              <a:off x="6987995" y="2315275"/>
              <a:ext cx="2160588" cy="2160589"/>
            </a:xfrm>
            <a:prstGeom prst="ellipse">
              <a:avLst/>
            </a:prstGeom>
            <a:gradFill rotWithShape="1">
              <a:gsLst>
                <a:gs pos="0">
                  <a:schemeClr val="hlink">
                    <a:alpha val="38000"/>
                    <a:lumMod val="84000"/>
                  </a:schemeClr>
                </a:gs>
                <a:gs pos="100000">
                  <a:srgbClr val="B88800">
                    <a:lumMod val="64000"/>
                  </a:srgbClr>
                </a:gs>
              </a:gsLst>
              <a:lin ang="2700000" scaled="1"/>
            </a:gradFill>
            <a:ln>
              <a:noFill/>
            </a:ln>
            <a:effectLst/>
          </p:spPr>
          <p:txBody>
            <a:bodyPr wrap="none" anchor="ctr">
              <a:spAutoFit/>
            </a:bodyPr>
            <a:lstStyle/>
            <a:p>
              <a:endParaRPr lang="zh-TW" altLang="en-US"/>
            </a:p>
          </p:txBody>
        </p:sp>
        <p:sp>
          <p:nvSpPr>
            <p:cNvPr id="50" name="Oval 7"/>
            <p:cNvSpPr>
              <a:spLocks noChangeArrowheads="1"/>
            </p:cNvSpPr>
            <p:nvPr/>
          </p:nvSpPr>
          <p:spPr bwMode="gray">
            <a:xfrm>
              <a:off x="7129282" y="2456563"/>
              <a:ext cx="1878013" cy="187801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51" name="Oval 8"/>
            <p:cNvSpPr>
              <a:spLocks noChangeArrowheads="1"/>
            </p:cNvSpPr>
            <p:nvPr/>
          </p:nvSpPr>
          <p:spPr bwMode="gray">
            <a:xfrm>
              <a:off x="7161032" y="2467676"/>
              <a:ext cx="1878013" cy="1878013"/>
            </a:xfrm>
            <a:prstGeom prst="ellipse">
              <a:avLst/>
            </a:prstGeom>
            <a:gradFill rotWithShape="1">
              <a:gsLst>
                <a:gs pos="0">
                  <a:srgbClr val="B88800">
                    <a:lumMod val="64000"/>
                  </a:srgbClr>
                </a:gs>
                <a:gs pos="100000">
                  <a:schemeClr val="hlink">
                    <a:alpha val="0"/>
                    <a:lumMod val="98000"/>
                    <a:lumOff val="2000"/>
                  </a:schemeClr>
                </a:gs>
              </a:gsLst>
              <a:lin ang="2700000" scaled="1"/>
            </a:gradFill>
            <a:ln>
              <a:noFill/>
            </a:ln>
            <a:effectLst/>
          </p:spPr>
          <p:txBody>
            <a:bodyPr anchor="ctr">
              <a:spAutoFit/>
            </a:bodyPr>
            <a:lstStyle/>
            <a:p>
              <a:endParaRPr lang="zh-TW" altLang="en-US"/>
            </a:p>
          </p:txBody>
        </p:sp>
        <p:sp>
          <p:nvSpPr>
            <p:cNvPr id="52" name="Oval 9"/>
            <p:cNvSpPr>
              <a:spLocks noChangeArrowheads="1"/>
            </p:cNvSpPr>
            <p:nvPr/>
          </p:nvSpPr>
          <p:spPr bwMode="gray">
            <a:xfrm>
              <a:off x="7230883" y="2550225"/>
              <a:ext cx="1690687" cy="16906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53" name="Oval 10"/>
            <p:cNvSpPr>
              <a:spLocks noChangeArrowheads="1"/>
            </p:cNvSpPr>
            <p:nvPr/>
          </p:nvSpPr>
          <p:spPr bwMode="gray">
            <a:xfrm>
              <a:off x="1515882" y="2308926"/>
              <a:ext cx="2160588" cy="2160589"/>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54" name="Oval 11"/>
            <p:cNvSpPr>
              <a:spLocks noChangeArrowheads="1"/>
            </p:cNvSpPr>
            <p:nvPr/>
          </p:nvSpPr>
          <p:spPr bwMode="gray">
            <a:xfrm>
              <a:off x="1515882" y="2308926"/>
              <a:ext cx="2160588" cy="2160589"/>
            </a:xfrm>
            <a:prstGeom prst="ellipse">
              <a:avLst/>
            </a:prstGeom>
            <a:gradFill rotWithShape="1">
              <a:gsLst>
                <a:gs pos="0">
                  <a:srgbClr val="234600">
                    <a:lumMod val="86000"/>
                  </a:srgbClr>
                </a:gs>
                <a:gs pos="87000">
                  <a:srgbClr val="234600">
                    <a:lumMod val="83000"/>
                  </a:srgbClr>
                </a:gs>
              </a:gsLst>
              <a:lin ang="2700000" scaled="1"/>
            </a:gradFill>
            <a:ln>
              <a:noFill/>
            </a:ln>
            <a:effectLst/>
          </p:spPr>
          <p:txBody>
            <a:bodyPr wrap="none" anchor="ctr">
              <a:spAutoFit/>
            </a:bodyPr>
            <a:lstStyle/>
            <a:p>
              <a:endParaRPr lang="zh-TW" altLang="en-US"/>
            </a:p>
          </p:txBody>
        </p:sp>
        <p:sp>
          <p:nvSpPr>
            <p:cNvPr id="55" name="Oval 12"/>
            <p:cNvSpPr>
              <a:spLocks noChangeArrowheads="1"/>
            </p:cNvSpPr>
            <p:nvPr/>
          </p:nvSpPr>
          <p:spPr bwMode="gray">
            <a:xfrm>
              <a:off x="1657170" y="2450214"/>
              <a:ext cx="1878013" cy="187801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56" name="Oval 13"/>
            <p:cNvSpPr>
              <a:spLocks noChangeArrowheads="1"/>
            </p:cNvSpPr>
            <p:nvPr/>
          </p:nvSpPr>
          <p:spPr bwMode="gray">
            <a:xfrm>
              <a:off x="1658757" y="2453390"/>
              <a:ext cx="1878013" cy="1878014"/>
            </a:xfrm>
            <a:prstGeom prst="ellipse">
              <a:avLst/>
            </a:prstGeom>
            <a:gradFill rotWithShape="1">
              <a:gsLst>
                <a:gs pos="0">
                  <a:srgbClr val="234600">
                    <a:lumMod val="0"/>
                  </a:srgbClr>
                </a:gs>
                <a:gs pos="100000">
                  <a:srgbClr val="234600">
                    <a:lumMod val="93000"/>
                    <a:lumOff val="7000"/>
                  </a:srgbClr>
                </a:gs>
              </a:gsLst>
              <a:lin ang="2700000" scaled="1"/>
            </a:gradFill>
            <a:ln>
              <a:noFill/>
            </a:ln>
            <a:effectLst/>
          </p:spPr>
          <p:txBody>
            <a:bodyPr anchor="ctr">
              <a:spAutoFit/>
            </a:bodyPr>
            <a:lstStyle/>
            <a:p>
              <a:endParaRPr lang="zh-TW" altLang="en-US"/>
            </a:p>
          </p:txBody>
        </p:sp>
        <p:sp>
          <p:nvSpPr>
            <p:cNvPr id="57" name="Oval 14"/>
            <p:cNvSpPr>
              <a:spLocks noChangeArrowheads="1"/>
            </p:cNvSpPr>
            <p:nvPr/>
          </p:nvSpPr>
          <p:spPr bwMode="gray">
            <a:xfrm>
              <a:off x="1750833" y="2543878"/>
              <a:ext cx="1690687" cy="16906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58" name="Group 15"/>
            <p:cNvGrpSpPr>
              <a:grpSpLocks/>
            </p:cNvGrpSpPr>
            <p:nvPr/>
          </p:nvGrpSpPr>
          <p:grpSpPr bwMode="auto">
            <a:xfrm>
              <a:off x="1777820" y="2569277"/>
              <a:ext cx="1636713" cy="1636713"/>
              <a:chOff x="4166" y="1706"/>
              <a:chExt cx="1252" cy="1252"/>
            </a:xfrm>
          </p:grpSpPr>
          <p:sp>
            <p:nvSpPr>
              <p:cNvPr id="80"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81"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82"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83"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sp>
          <p:nvSpPr>
            <p:cNvPr id="59" name="Oval 20"/>
            <p:cNvSpPr>
              <a:spLocks noChangeArrowheads="1"/>
            </p:cNvSpPr>
            <p:nvPr/>
          </p:nvSpPr>
          <p:spPr bwMode="gray">
            <a:xfrm>
              <a:off x="4252733" y="2315277"/>
              <a:ext cx="2160588" cy="2160589"/>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60" name="Oval 21"/>
            <p:cNvSpPr>
              <a:spLocks noChangeArrowheads="1"/>
            </p:cNvSpPr>
            <p:nvPr/>
          </p:nvSpPr>
          <p:spPr bwMode="gray">
            <a:xfrm>
              <a:off x="4252733" y="2315277"/>
              <a:ext cx="2160588" cy="2160589"/>
            </a:xfrm>
            <a:prstGeom prst="ellipse">
              <a:avLst/>
            </a:prstGeom>
            <a:gradFill rotWithShape="1">
              <a:gsLst>
                <a:gs pos="0">
                  <a:srgbClr val="993366">
                    <a:lumMod val="23000"/>
                  </a:srgbClr>
                </a:gs>
                <a:gs pos="100000">
                  <a:srgbClr val="993366">
                    <a:lumMod val="84000"/>
                    <a:lumOff val="16000"/>
                  </a:srgbClr>
                </a:gs>
              </a:gsLst>
              <a:lin ang="2700000" scaled="1"/>
            </a:gradFill>
            <a:ln>
              <a:noFill/>
            </a:ln>
            <a:effectLst/>
          </p:spPr>
          <p:txBody>
            <a:bodyPr wrap="none" anchor="ctr">
              <a:spAutoFit/>
            </a:bodyPr>
            <a:lstStyle/>
            <a:p>
              <a:endParaRPr lang="zh-TW" altLang="en-US"/>
            </a:p>
          </p:txBody>
        </p:sp>
        <p:sp>
          <p:nvSpPr>
            <p:cNvPr id="61" name="Oval 22"/>
            <p:cNvSpPr>
              <a:spLocks noChangeArrowheads="1"/>
            </p:cNvSpPr>
            <p:nvPr/>
          </p:nvSpPr>
          <p:spPr bwMode="gray">
            <a:xfrm>
              <a:off x="4394018" y="2456567"/>
              <a:ext cx="1878013" cy="187801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62" name="Oval 23"/>
            <p:cNvSpPr>
              <a:spLocks noChangeArrowheads="1"/>
            </p:cNvSpPr>
            <p:nvPr/>
          </p:nvSpPr>
          <p:spPr bwMode="gray">
            <a:xfrm>
              <a:off x="4395607" y="2459741"/>
              <a:ext cx="1878013" cy="1878014"/>
            </a:xfrm>
            <a:prstGeom prst="ellipse">
              <a:avLst/>
            </a:prstGeom>
            <a:gradFill rotWithShape="1">
              <a:gsLst>
                <a:gs pos="0">
                  <a:srgbClr val="993366">
                    <a:lumMod val="18000"/>
                  </a:srgbClr>
                </a:gs>
                <a:gs pos="100000">
                  <a:srgbClr val="993366"/>
                </a:gs>
              </a:gsLst>
              <a:lin ang="2700000" scaled="1"/>
            </a:gradFill>
            <a:ln>
              <a:noFill/>
            </a:ln>
            <a:effectLst/>
          </p:spPr>
          <p:txBody>
            <a:bodyPr anchor="ctr">
              <a:spAutoFit/>
            </a:bodyPr>
            <a:lstStyle/>
            <a:p>
              <a:endParaRPr lang="zh-TW" altLang="en-US"/>
            </a:p>
          </p:txBody>
        </p:sp>
        <p:sp>
          <p:nvSpPr>
            <p:cNvPr id="63" name="Oval 24"/>
            <p:cNvSpPr>
              <a:spLocks noChangeArrowheads="1"/>
            </p:cNvSpPr>
            <p:nvPr/>
          </p:nvSpPr>
          <p:spPr bwMode="gray">
            <a:xfrm>
              <a:off x="4487682" y="2550228"/>
              <a:ext cx="1690687" cy="16906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64" name="Group 25"/>
            <p:cNvGrpSpPr>
              <a:grpSpLocks/>
            </p:cNvGrpSpPr>
            <p:nvPr/>
          </p:nvGrpSpPr>
          <p:grpSpPr bwMode="auto">
            <a:xfrm>
              <a:off x="4514670" y="2569277"/>
              <a:ext cx="1636713" cy="1636713"/>
              <a:chOff x="4166" y="1706"/>
              <a:chExt cx="1252" cy="1252"/>
            </a:xfrm>
          </p:grpSpPr>
          <p:sp>
            <p:nvSpPr>
              <p:cNvPr id="76"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7"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8"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9"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grpSp>
          <p:nvGrpSpPr>
            <p:cNvPr id="65" name="Group 30"/>
            <p:cNvGrpSpPr>
              <a:grpSpLocks/>
            </p:cNvGrpSpPr>
            <p:nvPr/>
          </p:nvGrpSpPr>
          <p:grpSpPr bwMode="auto">
            <a:xfrm>
              <a:off x="7261045" y="2569277"/>
              <a:ext cx="1636713" cy="1636713"/>
              <a:chOff x="4166" y="1706"/>
              <a:chExt cx="1252" cy="1252"/>
            </a:xfrm>
          </p:grpSpPr>
          <p:sp>
            <p:nvSpPr>
              <p:cNvPr id="72"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3"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4"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5"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sp>
          <p:nvSpPr>
            <p:cNvPr id="69" name="Text Box 38"/>
            <p:cNvSpPr txBox="1">
              <a:spLocks noChangeArrowheads="1"/>
            </p:cNvSpPr>
            <p:nvPr/>
          </p:nvSpPr>
          <p:spPr bwMode="gray">
            <a:xfrm>
              <a:off x="1847664" y="2893251"/>
              <a:ext cx="1544151" cy="100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2000" b="1" dirty="0">
                  <a:effectLst/>
                  <a:latin typeface="標楷體" pitchFamily="65" charset="-120"/>
                  <a:ea typeface="標楷體" pitchFamily="65" charset="-120"/>
                </a:rPr>
                <a:t>施工規劃</a:t>
              </a:r>
              <a:endParaRPr lang="en-US" altLang="zh-TW" sz="2000" b="1" dirty="0">
                <a:effectLst/>
                <a:latin typeface="標楷體" pitchFamily="65" charset="-120"/>
                <a:ea typeface="標楷體" pitchFamily="65" charset="-120"/>
              </a:endParaRPr>
            </a:p>
            <a:p>
              <a:pPr algn="ctr" eaLnBrk="0" hangingPunct="0"/>
              <a:r>
                <a:rPr lang="zh-TW" altLang="en-US" sz="2000" b="1" dirty="0">
                  <a:effectLst/>
                  <a:latin typeface="標楷體" pitchFamily="65" charset="-120"/>
                  <a:ea typeface="標楷體" pitchFamily="65" charset="-120"/>
                </a:rPr>
                <a:t>作業流程</a:t>
              </a:r>
              <a:endParaRPr lang="en-US" altLang="zh-TW" sz="2000" b="1" dirty="0">
                <a:ea typeface="新細明體" charset="-120"/>
              </a:endParaRPr>
            </a:p>
          </p:txBody>
        </p:sp>
        <p:sp>
          <p:nvSpPr>
            <p:cNvPr id="70" name="Text Box 39"/>
            <p:cNvSpPr txBox="1">
              <a:spLocks noChangeArrowheads="1"/>
            </p:cNvSpPr>
            <p:nvPr/>
          </p:nvSpPr>
          <p:spPr bwMode="gray">
            <a:xfrm>
              <a:off x="4599297" y="2901530"/>
              <a:ext cx="1544151" cy="100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2000" b="1" dirty="0">
                  <a:effectLst/>
                  <a:latin typeface="標楷體" pitchFamily="65" charset="-120"/>
                  <a:ea typeface="標楷體" pitchFamily="65" charset="-120"/>
                </a:rPr>
                <a:t>注意事項</a:t>
              </a:r>
              <a:endParaRPr lang="en-US" altLang="zh-TW" sz="2000" b="1" dirty="0">
                <a:effectLst/>
                <a:latin typeface="標楷體" pitchFamily="65" charset="-120"/>
                <a:ea typeface="標楷體" pitchFamily="65" charset="-120"/>
              </a:endParaRPr>
            </a:p>
            <a:p>
              <a:pPr algn="ctr" eaLnBrk="0" hangingPunct="0"/>
              <a:r>
                <a:rPr lang="zh-TW" altLang="en-US" sz="2000" b="1" dirty="0">
                  <a:effectLst/>
                  <a:latin typeface="標楷體" pitchFamily="65" charset="-120"/>
                  <a:ea typeface="標楷體" pitchFamily="65" charset="-120"/>
                </a:rPr>
                <a:t>安全保護</a:t>
              </a:r>
              <a:endParaRPr lang="en-US" altLang="zh-TW" sz="2000" b="1" dirty="0">
                <a:ea typeface="新細明體" charset="-120"/>
              </a:endParaRPr>
            </a:p>
          </p:txBody>
        </p:sp>
        <p:sp>
          <p:nvSpPr>
            <p:cNvPr id="71" name="Text Box 40"/>
            <p:cNvSpPr txBox="1">
              <a:spLocks noChangeArrowheads="1"/>
            </p:cNvSpPr>
            <p:nvPr/>
          </p:nvSpPr>
          <p:spPr bwMode="gray">
            <a:xfrm>
              <a:off x="7313676" y="3121441"/>
              <a:ext cx="1544151" cy="56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2000" b="1" dirty="0">
                  <a:effectLst/>
                  <a:latin typeface="標楷體" pitchFamily="65" charset="-120"/>
                  <a:ea typeface="標楷體" pitchFamily="65" charset="-120"/>
                </a:rPr>
                <a:t>品質標準</a:t>
              </a:r>
              <a:endParaRPr lang="en-US" altLang="zh-TW" sz="2000" b="1" dirty="0">
                <a:ea typeface="新細明體" charset="-120"/>
              </a:endParaRPr>
            </a:p>
          </p:txBody>
        </p:sp>
      </p:grpSp>
      <p:pic>
        <p:nvPicPr>
          <p:cNvPr id="86" name="Picture 3"/>
          <p:cNvPicPr>
            <a:picLocks noChangeAspect="1" noChangeArrowheads="1"/>
          </p:cNvPicPr>
          <p:nvPr/>
        </p:nvPicPr>
        <p:blipFill>
          <a:blip r:embed="rId2">
            <a:extLst>
              <a:ext uri="{28A0092B-C50C-407E-A947-70E740481C1C}">
                <a14:useLocalDpi xmlns:a14="http://schemas.microsoft.com/office/drawing/2010/main" val="0"/>
              </a:ext>
            </a:extLst>
          </a:blip>
          <a:srcRect l="50000" t="9044" r="14552" b="14426"/>
          <a:stretch>
            <a:fillRect/>
          </a:stretch>
        </p:blipFill>
        <p:spPr bwMode="auto">
          <a:xfrm>
            <a:off x="1846261" y="3481164"/>
            <a:ext cx="2425386" cy="28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4"/>
          <p:cNvPicPr>
            <a:picLocks noChangeAspect="1" noChangeArrowheads="1"/>
          </p:cNvPicPr>
          <p:nvPr/>
        </p:nvPicPr>
        <p:blipFill>
          <a:blip r:embed="rId3">
            <a:extLst>
              <a:ext uri="{28A0092B-C50C-407E-A947-70E740481C1C}">
                <a14:useLocalDpi xmlns:a14="http://schemas.microsoft.com/office/drawing/2010/main" val="0"/>
              </a:ext>
            </a:extLst>
          </a:blip>
          <a:srcRect l="49559" t="10638" r="14684" b="13182"/>
          <a:stretch>
            <a:fillRect/>
          </a:stretch>
        </p:blipFill>
        <p:spPr bwMode="auto">
          <a:xfrm>
            <a:off x="4864804" y="3461684"/>
            <a:ext cx="2388797" cy="289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投影片編號版面配置區 4"/>
          <p:cNvSpPr>
            <a:spLocks noGrp="1"/>
          </p:cNvSpPr>
          <p:nvPr>
            <p:ph type="sldNum" sz="quarter" idx="12"/>
          </p:nvPr>
        </p:nvSpPr>
        <p:spPr/>
        <p:txBody>
          <a:bodyPr/>
          <a:lstStyle/>
          <a:p>
            <a:pPr>
              <a:defRPr/>
            </a:pPr>
            <a:fld id="{ABAF9D2C-992D-4D97-A182-ACB291B6D35E}" type="slidenum">
              <a:rPr lang="en-US" altLang="zh-TW" smtClean="0"/>
              <a:pPr>
                <a:defRPr/>
              </a:pPr>
              <a:t>19</a:t>
            </a:fld>
            <a:endParaRPr lang="en-US" altLang="zh-TW" dirty="0"/>
          </a:p>
        </p:txBody>
      </p:sp>
      <p:sp>
        <p:nvSpPr>
          <p:cNvPr id="42" name="Rectangle 32"/>
          <p:cNvSpPr txBox="1">
            <a:spLocks noChangeArrowheads="1"/>
          </p:cNvSpPr>
          <p:nvPr/>
        </p:nvSpPr>
        <p:spPr bwMode="auto">
          <a:xfrm>
            <a:off x="1394124" y="1124744"/>
            <a:ext cx="3990924" cy="504056"/>
          </a:xfrm>
          <a:prstGeom prst="rect">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defPPr>
              <a:defRPr lang="zh-TW"/>
            </a:defPPr>
            <a:lvl1pPr algn="ctr">
              <a:defRPr b="1">
                <a:latin typeface="Arial" charset="0"/>
                <a:ea typeface="+mn-ea"/>
              </a:defRPr>
            </a:lvl1pPr>
          </a:lstStyle>
          <a:p>
            <a:pPr algn="l"/>
            <a:r>
              <a:rPr lang="zh-TW" altLang="en-US" sz="2800" dirty="0">
                <a:latin typeface="標楷體" panose="03000509000000000000" pitchFamily="65" charset="-120"/>
                <a:ea typeface="標楷體" panose="03000509000000000000" pitchFamily="65" charset="-120"/>
              </a:rPr>
              <a:t>工法傳承</a:t>
            </a:r>
            <a:r>
              <a:rPr lang="en-US" altLang="zh-TW" sz="2800" dirty="0">
                <a:latin typeface="標楷體" panose="03000509000000000000" pitchFamily="65" charset="-120"/>
                <a:ea typeface="標楷體" panose="03000509000000000000" pitchFamily="65" charset="-120"/>
              </a:rPr>
              <a:t>_</a:t>
            </a:r>
            <a:r>
              <a:rPr lang="zh-TW" altLang="en-US" sz="2800" dirty="0">
                <a:latin typeface="標楷體" panose="03000509000000000000" pitchFamily="65" charset="-120"/>
                <a:ea typeface="標楷體" panose="03000509000000000000" pitchFamily="65" charset="-120"/>
              </a:rPr>
              <a:t>標準作業規範</a:t>
            </a:r>
            <a:endParaRPr lang="en-US" altLang="zh-TW" sz="2800" dirty="0">
              <a:latin typeface="標楷體" panose="03000509000000000000" pitchFamily="65" charset="-120"/>
              <a:ea typeface="標楷體" panose="03000509000000000000" pitchFamily="65" charset="-120"/>
            </a:endParaRPr>
          </a:p>
        </p:txBody>
      </p:sp>
      <p:sp>
        <p:nvSpPr>
          <p:cNvPr id="43" name="Rectangle 2"/>
          <p:cNvSpPr>
            <a:spLocks noChangeArrowheads="1"/>
          </p:cNvSpPr>
          <p:nvPr/>
        </p:nvSpPr>
        <p:spPr bwMode="auto">
          <a:xfrm>
            <a:off x="1466392" y="241575"/>
            <a:ext cx="8361878" cy="858553"/>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經營管理</a:t>
            </a:r>
          </a:p>
        </p:txBody>
      </p:sp>
      <p:sp>
        <p:nvSpPr>
          <p:cNvPr id="44" name="AutoShape 15"/>
          <p:cNvSpPr>
            <a:spLocks noChangeArrowheads="1"/>
          </p:cNvSpPr>
          <p:nvPr/>
        </p:nvSpPr>
        <p:spPr bwMode="gray">
          <a:xfrm>
            <a:off x="992560" y="332656"/>
            <a:ext cx="4392488" cy="576064"/>
          </a:xfrm>
          <a:prstGeom prst="roundRect">
            <a:avLst>
              <a:gd name="adj" fmla="val 50000"/>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p>
            <a:pPr algn="l"/>
            <a:r>
              <a:rPr kumimoji="1" lang="zh-TW" altLang="en-US" sz="3200" b="1" dirty="0">
                <a:solidFill>
                  <a:schemeClr val="tx2"/>
                </a:solidFill>
                <a:effectLst/>
                <a:latin typeface="標楷體" panose="03000509000000000000" pitchFamily="65" charset="-120"/>
                <a:ea typeface="標楷體" panose="03000509000000000000" pitchFamily="65" charset="-120"/>
              </a:rPr>
              <a:t>管理制度</a:t>
            </a:r>
            <a:r>
              <a:rPr kumimoji="1" lang="en-US" altLang="zh-TW" sz="3200" b="1" dirty="0">
                <a:solidFill>
                  <a:schemeClr val="tx2"/>
                </a:solidFill>
                <a:effectLst/>
                <a:latin typeface="標楷體" panose="03000509000000000000" pitchFamily="65" charset="-120"/>
                <a:ea typeface="標楷體" panose="03000509000000000000" pitchFamily="65" charset="-120"/>
              </a:rPr>
              <a:t>_</a:t>
            </a:r>
            <a:r>
              <a:rPr kumimoji="1" lang="zh-TW" altLang="en-US" sz="2800" b="1" dirty="0">
                <a:solidFill>
                  <a:schemeClr val="tx2"/>
                </a:solidFill>
                <a:effectLst/>
                <a:latin typeface="標楷體" panose="03000509000000000000" pitchFamily="65" charset="-120"/>
                <a:ea typeface="標楷體" panose="03000509000000000000" pitchFamily="65" charset="-120"/>
              </a:rPr>
              <a:t>營運流程管理</a:t>
            </a:r>
            <a:endParaRPr kumimoji="1" lang="zh-CN" altLang="en-US" sz="2800" b="1" dirty="0">
              <a:solidFill>
                <a:schemeClr val="tx2"/>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010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04528" y="250652"/>
            <a:ext cx="8388350" cy="838200"/>
          </a:xfrm>
        </p:spPr>
        <p:txBody>
          <a:bodyPr>
            <a:normAutofit fontScale="90000"/>
          </a:bodyPr>
          <a:lstStyle/>
          <a:p>
            <a:pPr algn="r">
              <a:lnSpc>
                <a:spcPct val="150000"/>
              </a:lnSpc>
            </a:pPr>
            <a:r>
              <a:rPr lang="zh-TW" altLang="en-US" sz="4000" b="1" kern="1200" cap="all" dirty="0">
                <a:solidFill>
                  <a:srgbClr val="002060"/>
                </a:solidFill>
                <a:latin typeface="標楷體" pitchFamily="65" charset="-120"/>
                <a:ea typeface="標楷體" pitchFamily="65" charset="-120"/>
                <a:cs typeface="+mn-cs"/>
              </a:rPr>
              <a:t>久舜營造產學合作獎助學金計畫簡介</a:t>
            </a:r>
          </a:p>
        </p:txBody>
      </p:sp>
      <p:sp>
        <p:nvSpPr>
          <p:cNvPr id="4" name="投影片編號版面配置區 3"/>
          <p:cNvSpPr>
            <a:spLocks noGrp="1"/>
          </p:cNvSpPr>
          <p:nvPr>
            <p:ph type="sldNum" sz="quarter" idx="4294967295"/>
          </p:nvPr>
        </p:nvSpPr>
        <p:spPr>
          <a:xfrm>
            <a:off x="7677150" y="6356350"/>
            <a:ext cx="2228850" cy="365125"/>
          </a:xfrm>
        </p:spPr>
        <p:txBody>
          <a:bodyPr/>
          <a:lstStyle/>
          <a:p>
            <a:pPr>
              <a:defRPr/>
            </a:pPr>
            <a:fld id="{ABAF9D2C-992D-4D97-A182-ACB291B6D35E}" type="slidenum">
              <a:rPr lang="en-US" altLang="zh-TW" smtClean="0"/>
              <a:pPr>
                <a:defRPr/>
              </a:pPr>
              <a:t>2</a:t>
            </a:fld>
            <a:endParaRPr lang="en-US" altLang="zh-TW"/>
          </a:p>
        </p:txBody>
      </p:sp>
      <p:sp>
        <p:nvSpPr>
          <p:cNvPr id="7" name="AutoShape 2" descr="「營造業」的圖片搜尋結果"/>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4" descr="「營造業」的圖片搜尋結果"/>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9" name="AutoShape 6" descr="「營造業」的圖片搜尋結果"/>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8" descr="「營造業」的圖片搜尋結果"/>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1" name="AutoShape 10" descr="「營造業」的圖片搜尋結果"/>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2" name="AutoShape 13" descr="「加入」的圖片搜尋結果"/>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411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104" y="5589240"/>
            <a:ext cx="3718651" cy="113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a:extLst>
              <a:ext uri="{FF2B5EF4-FFF2-40B4-BE49-F238E27FC236}">
                <a16:creationId xmlns:a16="http://schemas.microsoft.com/office/drawing/2014/main" id="{975CFEA6-1367-4681-AA44-48731FFE2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648" y="1459915"/>
            <a:ext cx="7427508" cy="4129325"/>
          </a:xfrm>
          <a:prstGeom prst="rect">
            <a:avLst/>
          </a:prstGeom>
        </p:spPr>
      </p:pic>
    </p:spTree>
    <p:extLst>
      <p:ext uri="{BB962C8B-B14F-4D97-AF65-F5344CB8AC3E}">
        <p14:creationId xmlns:p14="http://schemas.microsoft.com/office/powerpoint/2010/main" val="2051384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4"/>
          <p:cNvSpPr>
            <a:spLocks noChangeArrowheads="1"/>
          </p:cNvSpPr>
          <p:nvPr/>
        </p:nvSpPr>
        <p:spPr bwMode="gray">
          <a:xfrm>
            <a:off x="1573799" y="5091584"/>
            <a:ext cx="7410450" cy="1104702"/>
          </a:xfrm>
          <a:prstGeom prst="rect">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lgn="ctr">
            <a:solidFill>
              <a:srgbClr val="969696"/>
            </a:solidFill>
            <a:miter lim="800000"/>
            <a:headEnd/>
            <a:tailEnd/>
          </a:ln>
          <a:effectLst>
            <a:outerShdw dist="99190" dir="2388334" algn="ctr" rotWithShape="0">
              <a:srgbClr val="969696">
                <a:alpha val="50000"/>
              </a:srgbClr>
            </a:outerShdw>
          </a:effectLst>
        </p:spPr>
        <p:txBody>
          <a:bodyPr wrap="none" anchor="ctr"/>
          <a:lstStyle/>
          <a:p>
            <a:pPr algn="ctr" eaLnBrk="0" hangingPunct="0"/>
            <a:endParaRPr lang="zh-TW" altLang="zh-TW"/>
          </a:p>
        </p:txBody>
      </p:sp>
      <p:sp>
        <p:nvSpPr>
          <p:cNvPr id="5" name="Rectangle 55"/>
          <p:cNvSpPr>
            <a:spLocks noChangeArrowheads="1"/>
          </p:cNvSpPr>
          <p:nvPr/>
        </p:nvSpPr>
        <p:spPr bwMode="ltGray">
          <a:xfrm>
            <a:off x="2722563" y="5262855"/>
            <a:ext cx="5819775" cy="74651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 name="Text Box 56"/>
          <p:cNvSpPr txBox="1">
            <a:spLocks noChangeArrowheads="1"/>
          </p:cNvSpPr>
          <p:nvPr/>
        </p:nvSpPr>
        <p:spPr bwMode="black">
          <a:xfrm>
            <a:off x="2770187" y="5261399"/>
            <a:ext cx="5724525" cy="707886"/>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ctr" eaLnBrk="0" hangingPunct="0"/>
            <a:r>
              <a:rPr lang="zh-TW" altLang="en-US" sz="2000" b="1" dirty="0">
                <a:solidFill>
                  <a:srgbClr val="FFFFFF"/>
                </a:solidFill>
                <a:latin typeface="標楷體" panose="03000509000000000000" pitchFamily="65" charset="-120"/>
                <a:ea typeface="標楷體" panose="03000509000000000000" pitchFamily="65" charset="-120"/>
              </a:rPr>
              <a:t>規劃設計、檢討調正、錯誤修正</a:t>
            </a:r>
            <a:r>
              <a:rPr lang="en-US" altLang="zh-TW" sz="2000" b="1" dirty="0">
                <a:solidFill>
                  <a:srgbClr val="FFFFFF"/>
                </a:solidFill>
                <a:latin typeface="標楷體" panose="03000509000000000000" pitchFamily="65" charset="-120"/>
                <a:ea typeface="標楷體" panose="03000509000000000000" pitchFamily="65" charset="-120"/>
              </a:rPr>
              <a:t>http://60.250.124.168/</a:t>
            </a:r>
          </a:p>
        </p:txBody>
      </p:sp>
      <p:grpSp>
        <p:nvGrpSpPr>
          <p:cNvPr id="8" name="Group 58"/>
          <p:cNvGrpSpPr>
            <a:grpSpLocks/>
          </p:cNvGrpSpPr>
          <p:nvPr/>
        </p:nvGrpSpPr>
        <p:grpSpPr bwMode="auto">
          <a:xfrm>
            <a:off x="2803752" y="2561505"/>
            <a:ext cx="1571210" cy="1535419"/>
            <a:chOff x="1921" y="1585"/>
            <a:chExt cx="1059" cy="1057"/>
          </a:xfrm>
        </p:grpSpPr>
        <p:sp>
          <p:nvSpPr>
            <p:cNvPr id="9" name="Oval 59"/>
            <p:cNvSpPr>
              <a:spLocks noChangeArrowheads="1"/>
            </p:cNvSpPr>
            <p:nvPr/>
          </p:nvSpPr>
          <p:spPr bwMode="gray">
            <a:xfrm>
              <a:off x="1921" y="1585"/>
              <a:ext cx="1059" cy="1057"/>
            </a:xfrm>
            <a:prstGeom prst="ellipse">
              <a:avLst/>
            </a:prstGeom>
            <a:gradFill rotWithShape="1">
              <a:gsLst>
                <a:gs pos="0">
                  <a:srgbClr val="A886E0">
                    <a:gamma/>
                    <a:tint val="0"/>
                    <a:invGamma/>
                  </a:srgbClr>
                </a:gs>
                <a:gs pos="50000">
                  <a:srgbClr val="A886E0"/>
                </a:gs>
                <a:gs pos="100000">
                  <a:srgbClr val="A886E0">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10" name="Oval 60"/>
            <p:cNvSpPr>
              <a:spLocks noChangeArrowheads="1"/>
            </p:cNvSpPr>
            <p:nvPr/>
          </p:nvSpPr>
          <p:spPr bwMode="gray">
            <a:xfrm>
              <a:off x="1921" y="1585"/>
              <a:ext cx="1059" cy="1057"/>
            </a:xfrm>
            <a:prstGeom prst="ellipse">
              <a:avLst/>
            </a:prstGeom>
            <a:gradFill rotWithShape="1">
              <a:gsLst>
                <a:gs pos="0">
                  <a:srgbClr val="A886E0">
                    <a:alpha val="32001"/>
                  </a:srgbClr>
                </a:gs>
                <a:gs pos="100000">
                  <a:srgbClr val="A886E0">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11" name="Oval 61"/>
            <p:cNvSpPr>
              <a:spLocks noChangeArrowheads="1"/>
            </p:cNvSpPr>
            <p:nvPr/>
          </p:nvSpPr>
          <p:spPr bwMode="gray">
            <a:xfrm>
              <a:off x="1978" y="1642"/>
              <a:ext cx="921" cy="919"/>
            </a:xfrm>
            <a:prstGeom prst="ellipse">
              <a:avLst/>
            </a:prstGeom>
            <a:gradFill rotWithShape="1">
              <a:gsLst>
                <a:gs pos="0">
                  <a:srgbClr val="A886E0">
                    <a:gamma/>
                    <a:shade val="54118"/>
                    <a:invGamma/>
                  </a:srgbClr>
                </a:gs>
                <a:gs pos="50000">
                  <a:srgbClr val="A886E0"/>
                </a:gs>
                <a:gs pos="100000">
                  <a:srgbClr val="A886E0">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12" name="Oval 62"/>
            <p:cNvSpPr>
              <a:spLocks noChangeArrowheads="1"/>
            </p:cNvSpPr>
            <p:nvPr/>
          </p:nvSpPr>
          <p:spPr bwMode="gray">
            <a:xfrm>
              <a:off x="1978" y="1643"/>
              <a:ext cx="921" cy="919"/>
            </a:xfrm>
            <a:prstGeom prst="ellipse">
              <a:avLst/>
            </a:prstGeom>
            <a:gradFill rotWithShape="1">
              <a:gsLst>
                <a:gs pos="0">
                  <a:srgbClr val="A886E0">
                    <a:gamma/>
                    <a:shade val="63529"/>
                    <a:invGamma/>
                  </a:srgbClr>
                </a:gs>
                <a:gs pos="100000">
                  <a:srgbClr val="A886E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13" name="Oval 63"/>
            <p:cNvSpPr>
              <a:spLocks noChangeArrowheads="1"/>
            </p:cNvSpPr>
            <p:nvPr/>
          </p:nvSpPr>
          <p:spPr bwMode="gray">
            <a:xfrm>
              <a:off x="2027" y="1697"/>
              <a:ext cx="830" cy="82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14" name="Group 64"/>
            <p:cNvGrpSpPr>
              <a:grpSpLocks/>
            </p:cNvGrpSpPr>
            <p:nvPr/>
          </p:nvGrpSpPr>
          <p:grpSpPr bwMode="auto">
            <a:xfrm>
              <a:off x="2044" y="1703"/>
              <a:ext cx="803" cy="802"/>
              <a:chOff x="4166" y="1706"/>
              <a:chExt cx="1252" cy="1252"/>
            </a:xfrm>
          </p:grpSpPr>
          <p:sp>
            <p:nvSpPr>
              <p:cNvPr id="15" name="Oval 65"/>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6" name="Oval 66"/>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7" name="Oval 67"/>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8" name="Oval 68"/>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grpSp>
      <p:grpSp>
        <p:nvGrpSpPr>
          <p:cNvPr id="19" name="Group 69"/>
          <p:cNvGrpSpPr>
            <a:grpSpLocks/>
          </p:cNvGrpSpPr>
          <p:nvPr/>
        </p:nvGrpSpPr>
        <p:grpSpPr bwMode="auto">
          <a:xfrm>
            <a:off x="4494440" y="1643931"/>
            <a:ext cx="1565276" cy="1532514"/>
            <a:chOff x="3022" y="1007"/>
            <a:chExt cx="1055" cy="1055"/>
          </a:xfrm>
        </p:grpSpPr>
        <p:sp>
          <p:nvSpPr>
            <p:cNvPr id="20" name="Oval 70"/>
            <p:cNvSpPr>
              <a:spLocks noChangeArrowheads="1"/>
            </p:cNvSpPr>
            <p:nvPr/>
          </p:nvSpPr>
          <p:spPr bwMode="gray">
            <a:xfrm>
              <a:off x="3022" y="1007"/>
              <a:ext cx="1055" cy="1055"/>
            </a:xfrm>
            <a:prstGeom prst="ellipse">
              <a:avLst/>
            </a:prstGeom>
            <a:gradFill rotWithShape="1">
              <a:gsLst>
                <a:gs pos="0">
                  <a:srgbClr val="3399FF">
                    <a:gamma/>
                    <a:tint val="0"/>
                    <a:invGamma/>
                  </a:srgbClr>
                </a:gs>
                <a:gs pos="50000">
                  <a:srgbClr val="3399FF"/>
                </a:gs>
                <a:gs pos="100000">
                  <a:srgbClr val="3399FF">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21" name="Oval 71"/>
            <p:cNvSpPr>
              <a:spLocks noChangeArrowheads="1"/>
            </p:cNvSpPr>
            <p:nvPr/>
          </p:nvSpPr>
          <p:spPr bwMode="gray">
            <a:xfrm>
              <a:off x="3022" y="1007"/>
              <a:ext cx="1055" cy="1055"/>
            </a:xfrm>
            <a:prstGeom prst="ellipse">
              <a:avLst/>
            </a:prstGeom>
            <a:gradFill rotWithShape="1">
              <a:gsLst>
                <a:gs pos="0">
                  <a:srgbClr val="3399FF">
                    <a:alpha val="32001"/>
                  </a:srgbClr>
                </a:gs>
                <a:gs pos="100000">
                  <a:srgbClr val="3399FF">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22" name="Oval 72"/>
            <p:cNvSpPr>
              <a:spLocks noChangeArrowheads="1"/>
            </p:cNvSpPr>
            <p:nvPr/>
          </p:nvSpPr>
          <p:spPr bwMode="gray">
            <a:xfrm>
              <a:off x="3093" y="1064"/>
              <a:ext cx="915" cy="916"/>
            </a:xfrm>
            <a:prstGeom prst="ellipse">
              <a:avLst/>
            </a:prstGeom>
            <a:gradFill rotWithShape="1">
              <a:gsLst>
                <a:gs pos="0">
                  <a:srgbClr val="3399FF">
                    <a:gamma/>
                    <a:shade val="54118"/>
                    <a:invGamma/>
                  </a:srgbClr>
                </a:gs>
                <a:gs pos="50000">
                  <a:srgbClr val="3399FF"/>
                </a:gs>
                <a:gs pos="100000">
                  <a:srgbClr val="3399FF">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23" name="Oval 73"/>
            <p:cNvSpPr>
              <a:spLocks noChangeArrowheads="1"/>
            </p:cNvSpPr>
            <p:nvPr/>
          </p:nvSpPr>
          <p:spPr bwMode="gray">
            <a:xfrm>
              <a:off x="3094" y="1066"/>
              <a:ext cx="915" cy="916"/>
            </a:xfrm>
            <a:prstGeom prst="ellipse">
              <a:avLst/>
            </a:prstGeom>
            <a:gradFill rotWithShape="1">
              <a:gsLst>
                <a:gs pos="0">
                  <a:srgbClr val="3399FF">
                    <a:gamma/>
                    <a:shade val="63529"/>
                    <a:invGamma/>
                  </a:srgbClr>
                </a:gs>
                <a:gs pos="100000">
                  <a:srgbClr val="3399FF">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24" name="Oval 74"/>
            <p:cNvSpPr>
              <a:spLocks noChangeArrowheads="1"/>
            </p:cNvSpPr>
            <p:nvPr/>
          </p:nvSpPr>
          <p:spPr bwMode="gray">
            <a:xfrm>
              <a:off x="3137" y="1115"/>
              <a:ext cx="824" cy="823"/>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25" name="Group 75"/>
            <p:cNvGrpSpPr>
              <a:grpSpLocks/>
            </p:cNvGrpSpPr>
            <p:nvPr/>
          </p:nvGrpSpPr>
          <p:grpSpPr bwMode="auto">
            <a:xfrm>
              <a:off x="3153" y="1125"/>
              <a:ext cx="799" cy="800"/>
              <a:chOff x="4166" y="1706"/>
              <a:chExt cx="1252" cy="1252"/>
            </a:xfrm>
          </p:grpSpPr>
          <p:sp>
            <p:nvSpPr>
              <p:cNvPr id="26" name="Oval 7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7" name="Oval 7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8" name="Oval 7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9" name="Oval 7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grpSp>
      <p:grpSp>
        <p:nvGrpSpPr>
          <p:cNvPr id="30" name="Group 80"/>
          <p:cNvGrpSpPr>
            <a:grpSpLocks/>
          </p:cNvGrpSpPr>
          <p:nvPr/>
        </p:nvGrpSpPr>
        <p:grpSpPr bwMode="auto">
          <a:xfrm>
            <a:off x="6208939" y="2466255"/>
            <a:ext cx="1560825" cy="1558661"/>
            <a:chOff x="4126" y="1525"/>
            <a:chExt cx="1052" cy="1073"/>
          </a:xfrm>
        </p:grpSpPr>
        <p:sp>
          <p:nvSpPr>
            <p:cNvPr id="31" name="Oval 81"/>
            <p:cNvSpPr>
              <a:spLocks noChangeArrowheads="1"/>
            </p:cNvSpPr>
            <p:nvPr/>
          </p:nvSpPr>
          <p:spPr bwMode="gray">
            <a:xfrm>
              <a:off x="4126" y="1525"/>
              <a:ext cx="1052" cy="1073"/>
            </a:xfrm>
            <a:prstGeom prst="ellipse">
              <a:avLst/>
            </a:prstGeom>
            <a:gradFill rotWithShape="1">
              <a:gsLst>
                <a:gs pos="0">
                  <a:srgbClr val="FF9933">
                    <a:gamma/>
                    <a:tint val="0"/>
                    <a:invGamma/>
                  </a:srgbClr>
                </a:gs>
                <a:gs pos="50000">
                  <a:srgbClr val="FF9933"/>
                </a:gs>
                <a:gs pos="100000">
                  <a:srgbClr val="FF9933">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32" name="Oval 82"/>
            <p:cNvSpPr>
              <a:spLocks noChangeArrowheads="1"/>
            </p:cNvSpPr>
            <p:nvPr/>
          </p:nvSpPr>
          <p:spPr bwMode="gray">
            <a:xfrm>
              <a:off x="4126" y="1525"/>
              <a:ext cx="1052" cy="1073"/>
            </a:xfrm>
            <a:prstGeom prst="ellipse">
              <a:avLst/>
            </a:prstGeom>
            <a:gradFill rotWithShape="1">
              <a:gsLst>
                <a:gs pos="0">
                  <a:srgbClr val="FF9933">
                    <a:alpha val="32001"/>
                  </a:srgbClr>
                </a:gs>
                <a:gs pos="100000">
                  <a:srgbClr val="FF9933">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33" name="Oval 83"/>
            <p:cNvSpPr>
              <a:spLocks noChangeArrowheads="1"/>
            </p:cNvSpPr>
            <p:nvPr/>
          </p:nvSpPr>
          <p:spPr bwMode="gray">
            <a:xfrm>
              <a:off x="4191" y="1590"/>
              <a:ext cx="914" cy="933"/>
            </a:xfrm>
            <a:prstGeom prst="ellipse">
              <a:avLst/>
            </a:prstGeom>
            <a:gradFill rotWithShape="1">
              <a:gsLst>
                <a:gs pos="0">
                  <a:srgbClr val="FF9933">
                    <a:gamma/>
                    <a:shade val="54118"/>
                    <a:invGamma/>
                  </a:srgbClr>
                </a:gs>
                <a:gs pos="50000">
                  <a:srgbClr val="FF9933"/>
                </a:gs>
                <a:gs pos="100000">
                  <a:srgbClr val="FF9933">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34" name="Oval 84"/>
            <p:cNvSpPr>
              <a:spLocks noChangeArrowheads="1"/>
            </p:cNvSpPr>
            <p:nvPr/>
          </p:nvSpPr>
          <p:spPr bwMode="gray">
            <a:xfrm>
              <a:off x="4195" y="1577"/>
              <a:ext cx="914" cy="933"/>
            </a:xfrm>
            <a:prstGeom prst="ellipse">
              <a:avLst/>
            </a:prstGeom>
            <a:gradFill rotWithShape="1">
              <a:gsLst>
                <a:gs pos="0">
                  <a:srgbClr val="FF9933">
                    <a:gamma/>
                    <a:shade val="63529"/>
                    <a:invGamma/>
                  </a:srgbClr>
                </a:gs>
                <a:gs pos="100000">
                  <a:srgbClr val="FF9933">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35" name="Oval 85"/>
            <p:cNvSpPr>
              <a:spLocks noChangeArrowheads="1"/>
            </p:cNvSpPr>
            <p:nvPr/>
          </p:nvSpPr>
          <p:spPr bwMode="gray">
            <a:xfrm>
              <a:off x="4235" y="1641"/>
              <a:ext cx="823" cy="84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36" name="Group 86"/>
            <p:cNvGrpSpPr>
              <a:grpSpLocks/>
            </p:cNvGrpSpPr>
            <p:nvPr/>
          </p:nvGrpSpPr>
          <p:grpSpPr bwMode="auto">
            <a:xfrm>
              <a:off x="4249" y="1653"/>
              <a:ext cx="797" cy="813"/>
              <a:chOff x="4166" y="1706"/>
              <a:chExt cx="1252" cy="1252"/>
            </a:xfrm>
          </p:grpSpPr>
          <p:sp>
            <p:nvSpPr>
              <p:cNvPr id="37" name="Oval 87"/>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38" name="Oval 88"/>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39" name="Oval 89"/>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0" name="Oval 90"/>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grpSp>
      <p:grpSp>
        <p:nvGrpSpPr>
          <p:cNvPr id="41" name="Group 91"/>
          <p:cNvGrpSpPr>
            <a:grpSpLocks/>
          </p:cNvGrpSpPr>
          <p:nvPr/>
        </p:nvGrpSpPr>
        <p:grpSpPr bwMode="auto">
          <a:xfrm>
            <a:off x="1087665" y="1648694"/>
            <a:ext cx="1599400" cy="1548492"/>
            <a:chOff x="884" y="2523"/>
            <a:chExt cx="862" cy="862"/>
          </a:xfrm>
        </p:grpSpPr>
        <p:sp>
          <p:nvSpPr>
            <p:cNvPr id="42" name="Oval 92"/>
            <p:cNvSpPr>
              <a:spLocks noChangeArrowheads="1"/>
            </p:cNvSpPr>
            <p:nvPr/>
          </p:nvSpPr>
          <p:spPr bwMode="gray">
            <a:xfrm>
              <a:off x="884" y="2523"/>
              <a:ext cx="862" cy="862"/>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43" name="Oval 93"/>
            <p:cNvSpPr>
              <a:spLocks noChangeArrowheads="1"/>
            </p:cNvSpPr>
            <p:nvPr/>
          </p:nvSpPr>
          <p:spPr bwMode="gray">
            <a:xfrm>
              <a:off x="884" y="2523"/>
              <a:ext cx="862" cy="862"/>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44" name="Oval 94"/>
            <p:cNvSpPr>
              <a:spLocks noChangeArrowheads="1"/>
            </p:cNvSpPr>
            <p:nvPr/>
          </p:nvSpPr>
          <p:spPr bwMode="gray">
            <a:xfrm>
              <a:off x="940" y="2579"/>
              <a:ext cx="750" cy="750"/>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45" name="Oval 95"/>
            <p:cNvSpPr>
              <a:spLocks noChangeArrowheads="1"/>
            </p:cNvSpPr>
            <p:nvPr/>
          </p:nvSpPr>
          <p:spPr bwMode="gray">
            <a:xfrm>
              <a:off x="941" y="2579"/>
              <a:ext cx="749" cy="750"/>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46" name="Oval 96"/>
            <p:cNvSpPr>
              <a:spLocks noChangeArrowheads="1"/>
            </p:cNvSpPr>
            <p:nvPr/>
          </p:nvSpPr>
          <p:spPr bwMode="gray">
            <a:xfrm>
              <a:off x="981" y="2617"/>
              <a:ext cx="674" cy="674"/>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47" name="Oval 97"/>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8" name="Oval 98"/>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9" name="Oval 99"/>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50" name="Oval 100"/>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sp>
        <p:nvSpPr>
          <p:cNvPr id="51" name="Line 101"/>
          <p:cNvSpPr>
            <a:spLocks noChangeShapeType="1"/>
          </p:cNvSpPr>
          <p:nvPr/>
        </p:nvSpPr>
        <p:spPr bwMode="ltGray">
          <a:xfrm>
            <a:off x="1943327" y="3369543"/>
            <a:ext cx="0" cy="1438093"/>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endParaRPr lang="zh-TW" altLang="en-US"/>
          </a:p>
        </p:txBody>
      </p:sp>
      <p:sp>
        <p:nvSpPr>
          <p:cNvPr id="52" name="Line 102"/>
          <p:cNvSpPr>
            <a:spLocks noChangeShapeType="1"/>
          </p:cNvSpPr>
          <p:nvPr/>
        </p:nvSpPr>
        <p:spPr bwMode="ltGray">
          <a:xfrm>
            <a:off x="3659414" y="4264893"/>
            <a:ext cx="0" cy="610100"/>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endParaRPr lang="zh-TW" altLang="en-US"/>
          </a:p>
        </p:txBody>
      </p:sp>
      <p:sp>
        <p:nvSpPr>
          <p:cNvPr id="53" name="Line 103"/>
          <p:cNvSpPr>
            <a:spLocks noChangeShapeType="1"/>
          </p:cNvSpPr>
          <p:nvPr/>
        </p:nvSpPr>
        <p:spPr bwMode="ltGray">
          <a:xfrm>
            <a:off x="5353277" y="3340968"/>
            <a:ext cx="0" cy="145552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endParaRPr lang="zh-TW" altLang="en-US"/>
          </a:p>
        </p:txBody>
      </p:sp>
      <p:sp>
        <p:nvSpPr>
          <p:cNvPr id="54" name="Line 104"/>
          <p:cNvSpPr>
            <a:spLocks noChangeShapeType="1"/>
          </p:cNvSpPr>
          <p:nvPr/>
        </p:nvSpPr>
        <p:spPr bwMode="ltGray">
          <a:xfrm>
            <a:off x="7036027" y="4188693"/>
            <a:ext cx="0" cy="679826"/>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endParaRPr lang="zh-TW" altLang="en-US"/>
          </a:p>
        </p:txBody>
      </p:sp>
      <p:sp>
        <p:nvSpPr>
          <p:cNvPr id="55" name="Text Box 105"/>
          <p:cNvSpPr txBox="1">
            <a:spLocks noChangeArrowheads="1"/>
          </p:cNvSpPr>
          <p:nvPr/>
        </p:nvSpPr>
        <p:spPr bwMode="auto">
          <a:xfrm>
            <a:off x="1280238" y="2120180"/>
            <a:ext cx="1281440" cy="58477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ts val="0"/>
              </a:spcBef>
            </a:pPr>
            <a:r>
              <a:rPr lang="zh-TW" altLang="en-US" sz="1600" b="1" dirty="0">
                <a:solidFill>
                  <a:srgbClr val="333333"/>
                </a:solidFill>
                <a:latin typeface="標楷體" panose="03000509000000000000" pitchFamily="65" charset="-120"/>
                <a:ea typeface="標楷體" panose="03000509000000000000" pitchFamily="65" charset="-120"/>
              </a:rPr>
              <a:t>施工規劃</a:t>
            </a:r>
            <a:endParaRPr lang="en-US" altLang="zh-TW" sz="1600" b="1" dirty="0">
              <a:solidFill>
                <a:srgbClr val="333333"/>
              </a:solidFill>
              <a:latin typeface="標楷體" panose="03000509000000000000" pitchFamily="65" charset="-120"/>
              <a:ea typeface="標楷體" panose="03000509000000000000" pitchFamily="65" charset="-120"/>
            </a:endParaRPr>
          </a:p>
          <a:p>
            <a:pPr algn="ctr">
              <a:spcBef>
                <a:spcPts val="0"/>
              </a:spcBef>
            </a:pPr>
            <a:r>
              <a:rPr lang="zh-TW" altLang="en-US" sz="1600" b="1" dirty="0">
                <a:solidFill>
                  <a:srgbClr val="333333"/>
                </a:solidFill>
                <a:latin typeface="標楷體" panose="03000509000000000000" pitchFamily="65" charset="-120"/>
                <a:ea typeface="標楷體" panose="03000509000000000000" pitchFamily="65" charset="-120"/>
              </a:rPr>
              <a:t>基礎工程</a:t>
            </a:r>
            <a:endParaRPr lang="en-US" altLang="zh-TW" sz="1600" b="1" dirty="0">
              <a:solidFill>
                <a:srgbClr val="333333"/>
              </a:solidFill>
              <a:latin typeface="標楷體" panose="03000509000000000000" pitchFamily="65" charset="-120"/>
              <a:ea typeface="標楷體" panose="03000509000000000000" pitchFamily="65" charset="-120"/>
            </a:endParaRPr>
          </a:p>
        </p:txBody>
      </p:sp>
      <p:sp>
        <p:nvSpPr>
          <p:cNvPr id="56" name="Text Box 106"/>
          <p:cNvSpPr txBox="1">
            <a:spLocks noChangeArrowheads="1"/>
          </p:cNvSpPr>
          <p:nvPr/>
        </p:nvSpPr>
        <p:spPr bwMode="auto">
          <a:xfrm>
            <a:off x="3097778" y="3083706"/>
            <a:ext cx="1031915" cy="58477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TW"/>
            </a:defPPr>
            <a:lvl1pPr algn="ctr">
              <a:spcBef>
                <a:spcPts val="0"/>
              </a:spcBef>
              <a:defRPr sz="1600" b="1">
                <a:solidFill>
                  <a:srgbClr val="333333"/>
                </a:solidFill>
                <a:latin typeface="標楷體" panose="03000509000000000000" pitchFamily="65" charset="-120"/>
                <a:ea typeface="標楷體" panose="03000509000000000000" pitchFamily="65" charset="-120"/>
              </a:defRPr>
            </a:lvl1pPr>
          </a:lstStyle>
          <a:p>
            <a:r>
              <a:rPr lang="zh-TW" altLang="en-US" dirty="0"/>
              <a:t>結構水電工程</a:t>
            </a:r>
            <a:endParaRPr lang="en-US" altLang="zh-TW" dirty="0"/>
          </a:p>
        </p:txBody>
      </p:sp>
      <p:sp>
        <p:nvSpPr>
          <p:cNvPr id="57" name="Text Box 107"/>
          <p:cNvSpPr txBox="1">
            <a:spLocks noChangeArrowheads="1"/>
          </p:cNvSpPr>
          <p:nvPr/>
        </p:nvSpPr>
        <p:spPr bwMode="auto">
          <a:xfrm>
            <a:off x="4616677" y="2222951"/>
            <a:ext cx="1323437" cy="338554"/>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TW"/>
            </a:defPPr>
            <a:lvl1pPr algn="ctr">
              <a:spcBef>
                <a:spcPts val="0"/>
              </a:spcBef>
              <a:defRPr sz="1600" b="1">
                <a:solidFill>
                  <a:srgbClr val="333333"/>
                </a:solidFill>
                <a:latin typeface="標楷體" panose="03000509000000000000" pitchFamily="65" charset="-120"/>
                <a:ea typeface="標楷體" panose="03000509000000000000" pitchFamily="65" charset="-120"/>
              </a:defRPr>
            </a:lvl1pPr>
          </a:lstStyle>
          <a:p>
            <a:r>
              <a:rPr lang="zh-TW" altLang="en-US" dirty="0"/>
              <a:t>裝修工程</a:t>
            </a:r>
            <a:endParaRPr lang="en-US" altLang="zh-TW" dirty="0"/>
          </a:p>
        </p:txBody>
      </p:sp>
      <p:sp>
        <p:nvSpPr>
          <p:cNvPr id="58" name="Text Box 108"/>
          <p:cNvSpPr txBox="1">
            <a:spLocks noChangeArrowheads="1"/>
          </p:cNvSpPr>
          <p:nvPr/>
        </p:nvSpPr>
        <p:spPr bwMode="auto">
          <a:xfrm>
            <a:off x="6372324" y="2993305"/>
            <a:ext cx="1199059" cy="58477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TW"/>
            </a:defPPr>
            <a:lvl1pPr algn="ctr">
              <a:spcBef>
                <a:spcPts val="0"/>
              </a:spcBef>
              <a:defRPr sz="1600" b="1">
                <a:solidFill>
                  <a:srgbClr val="333333"/>
                </a:solidFill>
                <a:latin typeface="標楷體" panose="03000509000000000000" pitchFamily="65" charset="-120"/>
                <a:ea typeface="標楷體" panose="03000509000000000000" pitchFamily="65" charset="-120"/>
              </a:defRPr>
            </a:lvl1pPr>
          </a:lstStyle>
          <a:p>
            <a:r>
              <a:rPr lang="zh-TW" altLang="en-US" dirty="0"/>
              <a:t>雜項、景觀室裝工程</a:t>
            </a:r>
            <a:endParaRPr lang="en-US" altLang="zh-TW" dirty="0"/>
          </a:p>
        </p:txBody>
      </p:sp>
      <p:sp>
        <p:nvSpPr>
          <p:cNvPr id="60" name="Rectangle 32"/>
          <p:cNvSpPr txBox="1">
            <a:spLocks noChangeArrowheads="1"/>
          </p:cNvSpPr>
          <p:nvPr/>
        </p:nvSpPr>
        <p:spPr bwMode="auto">
          <a:xfrm>
            <a:off x="2464070" y="1176089"/>
            <a:ext cx="1747597" cy="467841"/>
          </a:xfrm>
          <a:prstGeom prst="rect">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defPPr>
              <a:defRPr lang="zh-TW"/>
            </a:defPPr>
            <a:lvl1pPr algn="ctr">
              <a:defRPr b="1">
                <a:latin typeface="Arial" charset="0"/>
                <a:ea typeface="+mn-ea"/>
              </a:defRPr>
            </a:lvl1pPr>
          </a:lstStyle>
          <a:p>
            <a:pPr algn="l"/>
            <a:r>
              <a:rPr lang="zh-TW" altLang="en-US" sz="2800" dirty="0">
                <a:latin typeface="標楷體" panose="03000509000000000000" pitchFamily="65" charset="-120"/>
                <a:ea typeface="標楷體" panose="03000509000000000000" pitchFamily="65" charset="-120"/>
              </a:rPr>
              <a:t>工法彙整</a:t>
            </a:r>
          </a:p>
        </p:txBody>
      </p:sp>
      <p:sp>
        <p:nvSpPr>
          <p:cNvPr id="68" name="Text Box 57"/>
          <p:cNvSpPr txBox="1">
            <a:spLocks noChangeArrowheads="1"/>
          </p:cNvSpPr>
          <p:nvPr/>
        </p:nvSpPr>
        <p:spPr bwMode="auto">
          <a:xfrm>
            <a:off x="1623514" y="5262855"/>
            <a:ext cx="1108060" cy="830997"/>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hangingPunct="0"/>
            <a:r>
              <a:rPr lang="zh-TW" altLang="en-US" b="1" dirty="0">
                <a:solidFill>
                  <a:srgbClr val="000000"/>
                </a:solidFill>
                <a:latin typeface="標楷體" panose="03000509000000000000" pitchFamily="65" charset="-120"/>
                <a:ea typeface="標楷體" panose="03000509000000000000" pitchFamily="65" charset="-120"/>
              </a:rPr>
              <a:t>資料庫</a:t>
            </a:r>
            <a:endParaRPr lang="en-US" altLang="zh-TW" b="1" dirty="0">
              <a:solidFill>
                <a:srgbClr val="000000"/>
              </a:solidFill>
              <a:latin typeface="標楷體" panose="03000509000000000000" pitchFamily="65" charset="-120"/>
              <a:ea typeface="標楷體" panose="03000509000000000000" pitchFamily="65" charset="-120"/>
            </a:endParaRPr>
          </a:p>
          <a:p>
            <a:pPr algn="ctr" eaLnBrk="0" hangingPunct="0"/>
            <a:r>
              <a:rPr lang="zh-TW" altLang="en-US" b="1" dirty="0">
                <a:solidFill>
                  <a:srgbClr val="000000"/>
                </a:solidFill>
                <a:latin typeface="標楷體" panose="03000509000000000000" pitchFamily="65" charset="-120"/>
                <a:ea typeface="標楷體" panose="03000509000000000000" pitchFamily="65" charset="-120"/>
              </a:rPr>
              <a:t>建置</a:t>
            </a:r>
            <a:endParaRPr lang="en-US" altLang="zh-TW" b="1" dirty="0">
              <a:solidFill>
                <a:srgbClr val="000000"/>
              </a:solidFill>
              <a:latin typeface="標楷體" panose="03000509000000000000" pitchFamily="65" charset="-120"/>
              <a:ea typeface="標楷體" panose="03000509000000000000" pitchFamily="65" charset="-120"/>
            </a:endParaRPr>
          </a:p>
        </p:txBody>
      </p:sp>
      <p:sp>
        <p:nvSpPr>
          <p:cNvPr id="7" name="投影片編號版面配置區 6"/>
          <p:cNvSpPr>
            <a:spLocks noGrp="1"/>
          </p:cNvSpPr>
          <p:nvPr>
            <p:ph type="sldNum" sz="quarter" idx="12"/>
          </p:nvPr>
        </p:nvSpPr>
        <p:spPr>
          <a:xfrm>
            <a:off x="7177315" y="6315471"/>
            <a:ext cx="2228850" cy="365125"/>
          </a:xfrm>
        </p:spPr>
        <p:txBody>
          <a:bodyPr/>
          <a:lstStyle/>
          <a:p>
            <a:fld id="{2C4A2D7A-18A6-40E7-A790-B65753306AA5}" type="slidenum">
              <a:rPr lang="en-US" altLang="zh-CN" smtClean="0"/>
              <a:pPr/>
              <a:t>20</a:t>
            </a:fld>
            <a:endParaRPr lang="en-US" altLang="zh-CN" dirty="0"/>
          </a:p>
        </p:txBody>
      </p:sp>
      <p:grpSp>
        <p:nvGrpSpPr>
          <p:cNvPr id="65" name="Group 69"/>
          <p:cNvGrpSpPr>
            <a:grpSpLocks/>
          </p:cNvGrpSpPr>
          <p:nvPr/>
        </p:nvGrpSpPr>
        <p:grpSpPr bwMode="auto">
          <a:xfrm>
            <a:off x="7840890" y="1639962"/>
            <a:ext cx="1565276" cy="1532514"/>
            <a:chOff x="3022" y="1007"/>
            <a:chExt cx="1055" cy="1055"/>
          </a:xfrm>
        </p:grpSpPr>
        <p:sp>
          <p:nvSpPr>
            <p:cNvPr id="69" name="Oval 70"/>
            <p:cNvSpPr>
              <a:spLocks noChangeArrowheads="1"/>
            </p:cNvSpPr>
            <p:nvPr/>
          </p:nvSpPr>
          <p:spPr bwMode="gray">
            <a:xfrm>
              <a:off x="3022" y="1007"/>
              <a:ext cx="1055" cy="1055"/>
            </a:xfrm>
            <a:prstGeom prst="ellipse">
              <a:avLst/>
            </a:prstGeom>
            <a:gradFill rotWithShape="1">
              <a:gsLst>
                <a:gs pos="0">
                  <a:srgbClr val="3399FF">
                    <a:gamma/>
                    <a:tint val="0"/>
                    <a:invGamma/>
                  </a:srgbClr>
                </a:gs>
                <a:gs pos="50000">
                  <a:srgbClr val="3399FF"/>
                </a:gs>
                <a:gs pos="100000">
                  <a:srgbClr val="3399FF">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TW" altLang="en-US"/>
            </a:p>
          </p:txBody>
        </p:sp>
        <p:sp>
          <p:nvSpPr>
            <p:cNvPr id="70" name="Oval 71"/>
            <p:cNvSpPr>
              <a:spLocks noChangeArrowheads="1"/>
            </p:cNvSpPr>
            <p:nvPr/>
          </p:nvSpPr>
          <p:spPr bwMode="gray">
            <a:xfrm>
              <a:off x="3022" y="1007"/>
              <a:ext cx="1055" cy="1055"/>
            </a:xfrm>
            <a:prstGeom prst="ellipse">
              <a:avLst/>
            </a:prstGeom>
            <a:gradFill rotWithShape="1">
              <a:gsLst>
                <a:gs pos="0">
                  <a:srgbClr val="3399FF">
                    <a:alpha val="32001"/>
                  </a:srgbClr>
                </a:gs>
                <a:gs pos="100000">
                  <a:srgbClr val="3399FF">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71" name="Oval 72"/>
            <p:cNvSpPr>
              <a:spLocks noChangeArrowheads="1"/>
            </p:cNvSpPr>
            <p:nvPr/>
          </p:nvSpPr>
          <p:spPr bwMode="gray">
            <a:xfrm>
              <a:off x="3093" y="1064"/>
              <a:ext cx="915" cy="916"/>
            </a:xfrm>
            <a:prstGeom prst="ellipse">
              <a:avLst/>
            </a:prstGeom>
            <a:gradFill rotWithShape="1">
              <a:gsLst>
                <a:gs pos="0">
                  <a:srgbClr val="3399FF">
                    <a:gamma/>
                    <a:shade val="54118"/>
                    <a:invGamma/>
                  </a:srgbClr>
                </a:gs>
                <a:gs pos="50000">
                  <a:srgbClr val="3399FF"/>
                </a:gs>
                <a:gs pos="100000">
                  <a:srgbClr val="3399FF">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72" name="Oval 73"/>
            <p:cNvSpPr>
              <a:spLocks noChangeArrowheads="1"/>
            </p:cNvSpPr>
            <p:nvPr/>
          </p:nvSpPr>
          <p:spPr bwMode="gray">
            <a:xfrm>
              <a:off x="3094" y="1066"/>
              <a:ext cx="915" cy="916"/>
            </a:xfrm>
            <a:prstGeom prst="ellipse">
              <a:avLst/>
            </a:prstGeom>
            <a:gradFill rotWithShape="1">
              <a:gsLst>
                <a:gs pos="0">
                  <a:srgbClr val="3399FF">
                    <a:gamma/>
                    <a:shade val="63529"/>
                    <a:invGamma/>
                  </a:srgbClr>
                </a:gs>
                <a:gs pos="100000">
                  <a:srgbClr val="3399FF">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73" name="Oval 74"/>
            <p:cNvSpPr>
              <a:spLocks noChangeArrowheads="1"/>
            </p:cNvSpPr>
            <p:nvPr/>
          </p:nvSpPr>
          <p:spPr bwMode="gray">
            <a:xfrm>
              <a:off x="3137" y="1115"/>
              <a:ext cx="824" cy="823"/>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grpSp>
          <p:nvGrpSpPr>
            <p:cNvPr id="74" name="Group 75"/>
            <p:cNvGrpSpPr>
              <a:grpSpLocks/>
            </p:cNvGrpSpPr>
            <p:nvPr/>
          </p:nvGrpSpPr>
          <p:grpSpPr bwMode="auto">
            <a:xfrm>
              <a:off x="3153" y="1125"/>
              <a:ext cx="799" cy="800"/>
              <a:chOff x="4166" y="1706"/>
              <a:chExt cx="1252" cy="1252"/>
            </a:xfrm>
          </p:grpSpPr>
          <p:sp>
            <p:nvSpPr>
              <p:cNvPr id="75" name="Oval 7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6" name="Oval 7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7" name="Oval 7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78" name="Oval 7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grpSp>
      <p:sp>
        <p:nvSpPr>
          <p:cNvPr id="79" name="Line 103"/>
          <p:cNvSpPr>
            <a:spLocks noChangeShapeType="1"/>
          </p:cNvSpPr>
          <p:nvPr/>
        </p:nvSpPr>
        <p:spPr bwMode="ltGray">
          <a:xfrm>
            <a:off x="8699727" y="3336999"/>
            <a:ext cx="0" cy="145552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endParaRPr lang="zh-TW" altLang="en-US"/>
          </a:p>
        </p:txBody>
      </p:sp>
      <p:sp>
        <p:nvSpPr>
          <p:cNvPr id="80" name="Text Box 107"/>
          <p:cNvSpPr txBox="1">
            <a:spLocks noChangeArrowheads="1"/>
          </p:cNvSpPr>
          <p:nvPr/>
        </p:nvSpPr>
        <p:spPr bwMode="auto">
          <a:xfrm>
            <a:off x="7963127" y="2218982"/>
            <a:ext cx="1323437" cy="338554"/>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TW"/>
            </a:defPPr>
            <a:lvl1pPr algn="ctr">
              <a:spcBef>
                <a:spcPts val="0"/>
              </a:spcBef>
              <a:defRPr sz="1600" b="1">
                <a:solidFill>
                  <a:srgbClr val="333333"/>
                </a:solidFill>
                <a:latin typeface="標楷體" panose="03000509000000000000" pitchFamily="65" charset="-120"/>
                <a:ea typeface="標楷體" panose="03000509000000000000" pitchFamily="65" charset="-120"/>
              </a:defRPr>
            </a:lvl1pPr>
          </a:lstStyle>
          <a:p>
            <a:r>
              <a:rPr lang="zh-TW" altLang="en-US" dirty="0"/>
              <a:t>機電工程</a:t>
            </a:r>
            <a:endParaRPr lang="en-US" altLang="zh-TW" dirty="0"/>
          </a:p>
        </p:txBody>
      </p:sp>
      <p:sp>
        <p:nvSpPr>
          <p:cNvPr id="81" name="Rectangle 2"/>
          <p:cNvSpPr>
            <a:spLocks noChangeArrowheads="1"/>
          </p:cNvSpPr>
          <p:nvPr/>
        </p:nvSpPr>
        <p:spPr bwMode="auto">
          <a:xfrm>
            <a:off x="1459296" y="243344"/>
            <a:ext cx="836187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經營管理</a:t>
            </a:r>
          </a:p>
        </p:txBody>
      </p:sp>
      <p:sp>
        <p:nvSpPr>
          <p:cNvPr id="82" name="AutoShape 15"/>
          <p:cNvSpPr>
            <a:spLocks noChangeArrowheads="1"/>
          </p:cNvSpPr>
          <p:nvPr/>
        </p:nvSpPr>
        <p:spPr bwMode="gray">
          <a:xfrm>
            <a:off x="1568624" y="404664"/>
            <a:ext cx="4392488" cy="576064"/>
          </a:xfrm>
          <a:prstGeom prst="roundRect">
            <a:avLst>
              <a:gd name="adj" fmla="val 50000"/>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p>
            <a:pPr algn="l"/>
            <a:r>
              <a:rPr kumimoji="1" lang="zh-TW" altLang="en-US" sz="3200" b="1" dirty="0">
                <a:solidFill>
                  <a:schemeClr val="tx2"/>
                </a:solidFill>
                <a:effectLst/>
                <a:latin typeface="標楷體" panose="03000509000000000000" pitchFamily="65" charset="-120"/>
                <a:ea typeface="標楷體" panose="03000509000000000000" pitchFamily="65" charset="-120"/>
              </a:rPr>
              <a:t>管理制度</a:t>
            </a:r>
            <a:r>
              <a:rPr kumimoji="1" lang="en-US" altLang="zh-TW" sz="3200" b="1" dirty="0">
                <a:solidFill>
                  <a:schemeClr val="tx2"/>
                </a:solidFill>
                <a:effectLst/>
                <a:latin typeface="標楷體" panose="03000509000000000000" pitchFamily="65" charset="-120"/>
                <a:ea typeface="標楷體" panose="03000509000000000000" pitchFamily="65" charset="-120"/>
              </a:rPr>
              <a:t>_</a:t>
            </a:r>
            <a:r>
              <a:rPr kumimoji="1" lang="zh-TW" altLang="en-US" sz="2800" b="1" dirty="0">
                <a:solidFill>
                  <a:schemeClr val="tx2"/>
                </a:solidFill>
                <a:effectLst/>
                <a:latin typeface="標楷體" panose="03000509000000000000" pitchFamily="65" charset="-120"/>
                <a:ea typeface="標楷體" panose="03000509000000000000" pitchFamily="65" charset="-120"/>
              </a:rPr>
              <a:t>營運流程管理</a:t>
            </a:r>
            <a:endParaRPr kumimoji="1" lang="zh-CN" altLang="en-US" sz="2800" b="1" dirty="0">
              <a:solidFill>
                <a:schemeClr val="tx2"/>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9198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utoShape 25"/>
          <p:cNvSpPr>
            <a:spLocks noChangeArrowheads="1"/>
          </p:cNvSpPr>
          <p:nvPr/>
        </p:nvSpPr>
        <p:spPr bwMode="gray">
          <a:xfrm>
            <a:off x="323779" y="2335778"/>
            <a:ext cx="9582221" cy="3517596"/>
          </a:xfrm>
          <a:prstGeom prst="homePlate">
            <a:avLst>
              <a:gd name="adj" fmla="val 20172"/>
            </a:avLst>
          </a:prstGeom>
          <a:gradFill rotWithShape="1">
            <a:gsLst>
              <a:gs pos="0">
                <a:srgbClr val="949769"/>
              </a:gs>
              <a:gs pos="100000">
                <a:srgbClr val="C1933F">
                  <a:gamma/>
                  <a:tint val="40000"/>
                  <a:invGamma/>
                </a:srgbClr>
              </a:gs>
            </a:gsLst>
            <a:lin ang="0" scaled="1"/>
          </a:gradFill>
          <a:ln w="19050">
            <a:miter lim="800000"/>
            <a:headEnd/>
            <a:tailEnd/>
          </a:ln>
          <a:effectLst/>
          <a:scene3d>
            <a:camera prst="legacy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endParaRPr lang="zh-CN" altLang="en-US"/>
          </a:p>
        </p:txBody>
      </p:sp>
      <p:sp>
        <p:nvSpPr>
          <p:cNvPr id="7" name="投影片編號版面配置區 6"/>
          <p:cNvSpPr>
            <a:spLocks noGrp="1"/>
          </p:cNvSpPr>
          <p:nvPr>
            <p:ph type="sldNum" sz="quarter" idx="12"/>
          </p:nvPr>
        </p:nvSpPr>
        <p:spPr/>
        <p:txBody>
          <a:bodyPr/>
          <a:lstStyle/>
          <a:p>
            <a:pPr>
              <a:defRPr/>
            </a:pPr>
            <a:fld id="{ABAF9D2C-992D-4D97-A182-ACB291B6D35E}" type="slidenum">
              <a:rPr lang="en-US" altLang="zh-TW" smtClean="0"/>
              <a:pPr>
                <a:defRPr/>
              </a:pPr>
              <a:t>21</a:t>
            </a:fld>
            <a:endParaRPr lang="en-US" altLang="zh-TW" dirty="0"/>
          </a:p>
        </p:txBody>
      </p:sp>
      <p:sp>
        <p:nvSpPr>
          <p:cNvPr id="33" name="AutoShape 15"/>
          <p:cNvSpPr>
            <a:spLocks noChangeArrowheads="1"/>
          </p:cNvSpPr>
          <p:nvPr/>
        </p:nvSpPr>
        <p:spPr bwMode="gray">
          <a:xfrm>
            <a:off x="1523999" y="620688"/>
            <a:ext cx="3889115" cy="583085"/>
          </a:xfrm>
          <a:prstGeom prst="roundRect">
            <a:avLst>
              <a:gd name="adj" fmla="val 50000"/>
            </a:avLst>
          </a:prstGeom>
          <a:gradFill rotWithShape="1">
            <a:gsLst>
              <a:gs pos="0">
                <a:srgbClr val="808000"/>
              </a:gs>
              <a:gs pos="100000">
                <a:srgbClr val="808000">
                  <a:gamma/>
                  <a:tint val="40000"/>
                  <a:invGamma/>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808000"/>
            </a:extrusionClr>
          </a:sp3d>
        </p:spPr>
        <p:txBody>
          <a:bodyPr wrap="none" anchor="ctr">
            <a:flatTx/>
          </a:bodyPr>
          <a:lstStyle/>
          <a:p>
            <a:pPr algn="l"/>
            <a:r>
              <a:rPr kumimoji="1" lang="zh-TW" altLang="en-US" sz="3200" b="1" dirty="0">
                <a:solidFill>
                  <a:schemeClr val="tx2"/>
                </a:solidFill>
                <a:effectLst/>
                <a:latin typeface="標楷體" panose="03000509000000000000" pitchFamily="65" charset="-120"/>
                <a:ea typeface="標楷體" panose="03000509000000000000" pitchFamily="65" charset="-120"/>
              </a:rPr>
              <a:t>管理制度</a:t>
            </a:r>
            <a:r>
              <a:rPr kumimoji="1" lang="en-US" altLang="zh-TW" sz="3200" b="1" dirty="0">
                <a:solidFill>
                  <a:schemeClr val="tx2"/>
                </a:solidFill>
                <a:effectLst/>
                <a:latin typeface="標楷體" panose="03000509000000000000" pitchFamily="65" charset="-120"/>
                <a:ea typeface="標楷體" panose="03000509000000000000" pitchFamily="65" charset="-120"/>
              </a:rPr>
              <a:t>_</a:t>
            </a:r>
            <a:r>
              <a:rPr kumimoji="1" lang="zh-TW" altLang="en-US" sz="2800" b="1" dirty="0">
                <a:solidFill>
                  <a:schemeClr val="tx2"/>
                </a:solidFill>
                <a:effectLst/>
                <a:latin typeface="標楷體" panose="03000509000000000000" pitchFamily="65" charset="-120"/>
                <a:ea typeface="標楷體" panose="03000509000000000000" pitchFamily="65" charset="-120"/>
              </a:rPr>
              <a:t>行銷策略</a:t>
            </a:r>
          </a:p>
        </p:txBody>
      </p:sp>
      <p:grpSp>
        <p:nvGrpSpPr>
          <p:cNvPr id="3" name="群組 2">
            <a:extLst>
              <a:ext uri="{FF2B5EF4-FFF2-40B4-BE49-F238E27FC236}">
                <a16:creationId xmlns:a16="http://schemas.microsoft.com/office/drawing/2014/main" id="{E11C14F4-48F4-4272-9CE1-A3754760F74A}"/>
              </a:ext>
            </a:extLst>
          </p:cNvPr>
          <p:cNvGrpSpPr/>
          <p:nvPr/>
        </p:nvGrpSpPr>
        <p:grpSpPr>
          <a:xfrm>
            <a:off x="410302" y="1310420"/>
            <a:ext cx="1512182" cy="1473065"/>
            <a:chOff x="410302" y="1310420"/>
            <a:chExt cx="1512182" cy="1473065"/>
          </a:xfrm>
        </p:grpSpPr>
        <p:grpSp>
          <p:nvGrpSpPr>
            <p:cNvPr id="2" name="群組 1">
              <a:extLst>
                <a:ext uri="{FF2B5EF4-FFF2-40B4-BE49-F238E27FC236}">
                  <a16:creationId xmlns:a16="http://schemas.microsoft.com/office/drawing/2014/main" id="{357788C1-19A0-435A-A5D3-CE09B57805B0}"/>
                </a:ext>
              </a:extLst>
            </p:cNvPr>
            <p:cNvGrpSpPr/>
            <p:nvPr/>
          </p:nvGrpSpPr>
          <p:grpSpPr>
            <a:xfrm>
              <a:off x="410302" y="1310420"/>
              <a:ext cx="1512182" cy="1473065"/>
              <a:chOff x="1136576" y="1556792"/>
              <a:chExt cx="1512182" cy="1473065"/>
            </a:xfrm>
          </p:grpSpPr>
          <p:grpSp>
            <p:nvGrpSpPr>
              <p:cNvPr id="40" name="Group 26"/>
              <p:cNvGrpSpPr>
                <a:grpSpLocks/>
              </p:cNvGrpSpPr>
              <p:nvPr/>
            </p:nvGrpSpPr>
            <p:grpSpPr bwMode="auto">
              <a:xfrm>
                <a:off x="1136576" y="1556792"/>
                <a:ext cx="1512182" cy="1473065"/>
                <a:chOff x="2161" y="696"/>
                <a:chExt cx="1333" cy="1356"/>
              </a:xfrm>
            </p:grpSpPr>
            <p:grpSp>
              <p:nvGrpSpPr>
                <p:cNvPr id="41" name="Group 27"/>
                <p:cNvGrpSpPr>
                  <a:grpSpLocks/>
                </p:cNvGrpSpPr>
                <p:nvPr/>
              </p:nvGrpSpPr>
              <p:grpSpPr bwMode="auto">
                <a:xfrm>
                  <a:off x="2161" y="696"/>
                  <a:ext cx="1333" cy="1356"/>
                  <a:chOff x="2510" y="1231"/>
                  <a:chExt cx="1224" cy="1240"/>
                </a:xfrm>
              </p:grpSpPr>
              <p:sp>
                <p:nvSpPr>
                  <p:cNvPr id="43" name="Oval 28"/>
                  <p:cNvSpPr>
                    <a:spLocks noChangeArrowheads="1"/>
                  </p:cNvSpPr>
                  <p:nvPr/>
                </p:nvSpPr>
                <p:spPr bwMode="gray">
                  <a:xfrm>
                    <a:off x="2510" y="1231"/>
                    <a:ext cx="1224" cy="1240"/>
                  </a:xfrm>
                  <a:prstGeom prst="ellipse">
                    <a:avLst/>
                  </a:prstGeom>
                  <a:solidFill>
                    <a:srgbClr val="808080"/>
                  </a:solidFill>
                  <a:ln w="9525" algn="ctr">
                    <a:no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44" name="Oval 29"/>
                  <p:cNvSpPr>
                    <a:spLocks noChangeArrowheads="1"/>
                  </p:cNvSpPr>
                  <p:nvPr/>
                </p:nvSpPr>
                <p:spPr bwMode="gray">
                  <a:xfrm>
                    <a:off x="2543" y="1256"/>
                    <a:ext cx="1191" cy="1190"/>
                  </a:xfrm>
                  <a:prstGeom prst="ellipse">
                    <a:avLst/>
                  </a:prstGeom>
                  <a:gradFill rotWithShape="1">
                    <a:gsLst>
                      <a:gs pos="0">
                        <a:srgbClr val="FFFFFF"/>
                      </a:gs>
                      <a:gs pos="100000">
                        <a:srgbClr val="FFFFFF">
                          <a:gamma/>
                          <a:shade val="26275"/>
                          <a:invGamma/>
                        </a:srgbClr>
                      </a:gs>
                    </a:gsLst>
                    <a:lin ang="5400000" scaled="1"/>
                  </a:gradFill>
                  <a:ln w="9525" algn="ctr">
                    <a:no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45" name="Oval 30"/>
                  <p:cNvSpPr>
                    <a:spLocks noChangeArrowheads="1"/>
                  </p:cNvSpPr>
                  <p:nvPr/>
                </p:nvSpPr>
                <p:spPr bwMode="gray">
                  <a:xfrm>
                    <a:off x="2594" y="1304"/>
                    <a:ext cx="1094" cy="1092"/>
                  </a:xfrm>
                  <a:prstGeom prst="ellipse">
                    <a:avLst/>
                  </a:prstGeom>
                  <a:solidFill>
                    <a:srgbClr val="808080">
                      <a:alpha val="25000"/>
                    </a:srgbClr>
                  </a:solidFill>
                  <a:ln w="9525" algn="ctr">
                    <a:no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46" name="Oval 31"/>
                  <p:cNvSpPr>
                    <a:spLocks noChangeArrowheads="1"/>
                  </p:cNvSpPr>
                  <p:nvPr/>
                </p:nvSpPr>
                <p:spPr bwMode="gray">
                  <a:xfrm>
                    <a:off x="2626" y="1330"/>
                    <a:ext cx="1027" cy="1026"/>
                  </a:xfrm>
                  <a:prstGeom prst="ellipse">
                    <a:avLst/>
                  </a:prstGeom>
                  <a:solidFill>
                    <a:srgbClr val="808080">
                      <a:alpha val="30000"/>
                    </a:srgbClr>
                  </a:solidFill>
                  <a:ln w="9525" algn="ctr">
                    <a:no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47" name="Oval 32"/>
                  <p:cNvSpPr>
                    <a:spLocks noChangeArrowheads="1"/>
                  </p:cNvSpPr>
                  <p:nvPr/>
                </p:nvSpPr>
                <p:spPr bwMode="gray">
                  <a:xfrm>
                    <a:off x="2640" y="1346"/>
                    <a:ext cx="994" cy="994"/>
                  </a:xfrm>
                  <a:prstGeom prst="ellipse">
                    <a:avLst/>
                  </a:prstGeom>
                  <a:gradFill rotWithShape="1">
                    <a:gsLst>
                      <a:gs pos="0">
                        <a:srgbClr val="FFFFFF">
                          <a:gamma/>
                          <a:shade val="36078"/>
                          <a:invGamma/>
                        </a:srgbClr>
                      </a:gs>
                      <a:gs pos="100000">
                        <a:srgbClr val="FFFFFF"/>
                      </a:gs>
                    </a:gsLst>
                    <a:lin ang="5400000" scaled="1"/>
                  </a:gradFill>
                  <a:ln w="9525" algn="ctr">
                    <a:no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grpSp>
            <p:sp>
              <p:nvSpPr>
                <p:cNvPr id="42" name="Oval 33"/>
                <p:cNvSpPr>
                  <a:spLocks noChangeArrowheads="1"/>
                </p:cNvSpPr>
                <p:nvPr/>
              </p:nvSpPr>
              <p:spPr bwMode="gray">
                <a:xfrm>
                  <a:off x="2322" y="829"/>
                  <a:ext cx="1054" cy="1157"/>
                </a:xfrm>
                <a:prstGeom prst="ellipse">
                  <a:avLst/>
                </a:prstGeom>
                <a:gradFill rotWithShape="1">
                  <a:gsLst>
                    <a:gs pos="99000">
                      <a:srgbClr val="2C4200"/>
                    </a:gs>
                    <a:gs pos="100000">
                      <a:srgbClr val="C1933F"/>
                    </a:gs>
                  </a:gsLst>
                  <a:lin ang="5400000" scaled="1"/>
                </a:gradFill>
                <a:ln w="57150">
                  <a:noFill/>
                  <a:round/>
                  <a:headEnd/>
                  <a:tailEnd/>
                </a:ln>
                <a:effectLst/>
              </p:spPr>
              <p:txBody>
                <a:bodyPr wrap="none" anchor="ctr" anchorCtr="0"/>
                <a:lstStyle/>
                <a:p>
                  <a:pPr algn="l"/>
                  <a:endParaRPr lang="zh-CN" altLang="en-US" b="1" dirty="0">
                    <a:effectLst/>
                    <a:latin typeface="標楷體" panose="03000509000000000000" pitchFamily="65" charset="-120"/>
                    <a:ea typeface="標楷體" panose="03000509000000000000" pitchFamily="65" charset="-120"/>
                  </a:endParaRPr>
                </a:p>
              </p:txBody>
            </p:sp>
          </p:grpSp>
          <p:grpSp>
            <p:nvGrpSpPr>
              <p:cNvPr id="48" name="Group 34"/>
              <p:cNvGrpSpPr>
                <a:grpSpLocks/>
              </p:cNvGrpSpPr>
              <p:nvPr/>
            </p:nvGrpSpPr>
            <p:grpSpPr bwMode="auto">
              <a:xfrm>
                <a:off x="1441453" y="1772816"/>
                <a:ext cx="982796" cy="1038349"/>
                <a:chOff x="511" y="2788"/>
                <a:chExt cx="888" cy="927"/>
              </a:xfrm>
            </p:grpSpPr>
            <p:sp>
              <p:nvSpPr>
                <p:cNvPr id="49" name="Oval 35"/>
                <p:cNvSpPr>
                  <a:spLocks noChangeArrowheads="1"/>
                </p:cNvSpPr>
                <p:nvPr/>
              </p:nvSpPr>
              <p:spPr bwMode="gray">
                <a:xfrm>
                  <a:off x="511" y="2788"/>
                  <a:ext cx="876" cy="927"/>
                </a:xfrm>
                <a:prstGeom prst="ellipse">
                  <a:avLst/>
                </a:prstGeom>
                <a:noFill/>
                <a:ln w="19050" algn="ctr">
                  <a:solidFill>
                    <a:srgbClr val="FFFFFF">
                      <a:alpha val="20000"/>
                    </a:srgbClr>
                  </a:solidFill>
                  <a:round/>
                  <a:headEnd/>
                  <a:tailEnd/>
                </a:ln>
                <a:effectLst/>
              </p:spPr>
              <p:txBody>
                <a:bodyPr wrap="none"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0" name="Line 36"/>
                <p:cNvSpPr>
                  <a:spLocks noChangeShapeType="1"/>
                </p:cNvSpPr>
                <p:nvPr/>
              </p:nvSpPr>
              <p:spPr bwMode="gray">
                <a:xfrm>
                  <a:off x="964" y="2809"/>
                  <a:ext cx="0" cy="870"/>
                </a:xfrm>
                <a:prstGeom prst="line">
                  <a:avLst/>
                </a:prstGeom>
                <a:noFill/>
                <a:ln w="19050">
                  <a:solidFill>
                    <a:srgbClr val="FFFFFF">
                      <a:alpha val="20000"/>
                    </a:srgbClr>
                  </a:solidFill>
                  <a:round/>
                  <a:headEnd/>
                  <a:tailEn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1" name="Line 37"/>
                <p:cNvSpPr>
                  <a:spLocks noChangeShapeType="1"/>
                </p:cNvSpPr>
                <p:nvPr/>
              </p:nvSpPr>
              <p:spPr bwMode="gray">
                <a:xfrm>
                  <a:off x="523" y="3244"/>
                  <a:ext cx="876" cy="0"/>
                </a:xfrm>
                <a:prstGeom prst="line">
                  <a:avLst/>
                </a:prstGeom>
                <a:noFill/>
                <a:ln w="19050">
                  <a:solidFill>
                    <a:srgbClr val="FFFFFF">
                      <a:alpha val="20000"/>
                    </a:srgbClr>
                  </a:solidFill>
                  <a:round/>
                  <a:headEnd/>
                  <a:tailEn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2" name="Freeform 38"/>
                <p:cNvSpPr>
                  <a:spLocks/>
                </p:cNvSpPr>
                <p:nvPr/>
              </p:nvSpPr>
              <p:spPr bwMode="gray">
                <a:xfrm>
                  <a:off x="1023" y="2815"/>
                  <a:ext cx="182" cy="864"/>
                </a:xfrm>
                <a:custGeom>
                  <a:avLst/>
                  <a:gdLst/>
                  <a:ahLst/>
                  <a:cxnLst>
                    <a:cxn ang="0">
                      <a:pos x="0" y="0"/>
                    </a:cxn>
                    <a:cxn ang="0">
                      <a:pos x="182" y="435"/>
                    </a:cxn>
                    <a:cxn ang="0">
                      <a:pos x="6" y="864"/>
                    </a:cxn>
                  </a:cxnLst>
                  <a:rect l="0" t="0" r="r" b="b"/>
                  <a:pathLst>
                    <a:path w="182" h="864">
                      <a:moveTo>
                        <a:pt x="0" y="0"/>
                      </a:moveTo>
                      <a:cubicBezTo>
                        <a:pt x="59" y="89"/>
                        <a:pt x="182" y="177"/>
                        <a:pt x="182" y="435"/>
                      </a:cubicBezTo>
                      <a:cubicBezTo>
                        <a:pt x="182" y="693"/>
                        <a:pt x="70" y="800"/>
                        <a:pt x="6" y="864"/>
                      </a:cubicBezTo>
                    </a:path>
                  </a:pathLst>
                </a:custGeom>
                <a:noFill/>
                <a:ln w="19050" cap="flat" cmpd="sng">
                  <a:solidFill>
                    <a:srgbClr val="FFFFFF">
                      <a:alpha val="20000"/>
                    </a:srgbClr>
                  </a:solidFill>
                  <a:prstDash val="solid"/>
                  <a:round/>
                  <a:headEnd type="none" w="med" len="med"/>
                  <a:tailEnd type="none" w="med" len="me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3" name="Freeform 39"/>
                <p:cNvSpPr>
                  <a:spLocks/>
                </p:cNvSpPr>
                <p:nvPr/>
              </p:nvSpPr>
              <p:spPr bwMode="gray">
                <a:xfrm>
                  <a:off x="726" y="2821"/>
                  <a:ext cx="197" cy="870"/>
                </a:xfrm>
                <a:custGeom>
                  <a:avLst/>
                  <a:gdLst/>
                  <a:ahLst/>
                  <a:cxnLst>
                    <a:cxn ang="0">
                      <a:pos x="167" y="0"/>
                    </a:cxn>
                    <a:cxn ang="0">
                      <a:pos x="0" y="436"/>
                    </a:cxn>
                    <a:cxn ang="0">
                      <a:pos x="197" y="870"/>
                    </a:cxn>
                  </a:cxnLst>
                  <a:rect l="0" t="0" r="r" b="b"/>
                  <a:pathLst>
                    <a:path w="197" h="870">
                      <a:moveTo>
                        <a:pt x="167" y="0"/>
                      </a:moveTo>
                      <a:cubicBezTo>
                        <a:pt x="117" y="64"/>
                        <a:pt x="0" y="178"/>
                        <a:pt x="0" y="436"/>
                      </a:cubicBezTo>
                      <a:cubicBezTo>
                        <a:pt x="0" y="694"/>
                        <a:pt x="124" y="769"/>
                        <a:pt x="197" y="870"/>
                      </a:cubicBezTo>
                    </a:path>
                  </a:pathLst>
                </a:custGeom>
                <a:noFill/>
                <a:ln w="19050" cap="flat" cmpd="sng">
                  <a:solidFill>
                    <a:srgbClr val="FFFFFF">
                      <a:alpha val="20000"/>
                    </a:srgbClr>
                  </a:solidFill>
                  <a:prstDash val="solid"/>
                  <a:round/>
                  <a:headEnd type="none" w="med" len="med"/>
                  <a:tailEnd type="none" w="med" len="me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4" name="Freeform 40"/>
                <p:cNvSpPr>
                  <a:spLocks/>
                </p:cNvSpPr>
                <p:nvPr/>
              </p:nvSpPr>
              <p:spPr bwMode="gray">
                <a:xfrm rot="5400000">
                  <a:off x="892" y="3171"/>
                  <a:ext cx="114" cy="653"/>
                </a:xfrm>
                <a:custGeom>
                  <a:avLst/>
                  <a:gdLst/>
                  <a:ahLst/>
                  <a:cxnLst>
                    <a:cxn ang="0">
                      <a:pos x="167" y="0"/>
                    </a:cxn>
                    <a:cxn ang="0">
                      <a:pos x="0" y="436"/>
                    </a:cxn>
                    <a:cxn ang="0">
                      <a:pos x="197" y="870"/>
                    </a:cxn>
                  </a:cxnLst>
                  <a:rect l="0" t="0" r="r" b="b"/>
                  <a:pathLst>
                    <a:path w="197" h="870">
                      <a:moveTo>
                        <a:pt x="167" y="0"/>
                      </a:moveTo>
                      <a:cubicBezTo>
                        <a:pt x="117" y="64"/>
                        <a:pt x="0" y="178"/>
                        <a:pt x="0" y="436"/>
                      </a:cubicBezTo>
                      <a:cubicBezTo>
                        <a:pt x="0" y="694"/>
                        <a:pt x="124" y="769"/>
                        <a:pt x="197" y="870"/>
                      </a:cubicBezTo>
                    </a:path>
                  </a:pathLst>
                </a:custGeom>
                <a:noFill/>
                <a:ln w="19050" cap="flat" cmpd="sng">
                  <a:solidFill>
                    <a:srgbClr val="FFFFFF">
                      <a:alpha val="20000"/>
                    </a:srgbClr>
                  </a:solidFill>
                  <a:prstDash val="solid"/>
                  <a:round/>
                  <a:headEnd type="none" w="med" len="med"/>
                  <a:tailEnd type="none" w="med" len="me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sp>
              <p:nvSpPr>
                <p:cNvPr id="55" name="Freeform 41"/>
                <p:cNvSpPr>
                  <a:spLocks/>
                </p:cNvSpPr>
                <p:nvPr/>
              </p:nvSpPr>
              <p:spPr bwMode="gray">
                <a:xfrm rot="16200000" flipV="1">
                  <a:off x="900" y="2668"/>
                  <a:ext cx="114" cy="653"/>
                </a:xfrm>
                <a:custGeom>
                  <a:avLst/>
                  <a:gdLst/>
                  <a:ahLst/>
                  <a:cxnLst>
                    <a:cxn ang="0">
                      <a:pos x="167" y="0"/>
                    </a:cxn>
                    <a:cxn ang="0">
                      <a:pos x="0" y="436"/>
                    </a:cxn>
                    <a:cxn ang="0">
                      <a:pos x="197" y="870"/>
                    </a:cxn>
                  </a:cxnLst>
                  <a:rect l="0" t="0" r="r" b="b"/>
                  <a:pathLst>
                    <a:path w="197" h="870">
                      <a:moveTo>
                        <a:pt x="167" y="0"/>
                      </a:moveTo>
                      <a:cubicBezTo>
                        <a:pt x="117" y="64"/>
                        <a:pt x="0" y="178"/>
                        <a:pt x="0" y="436"/>
                      </a:cubicBezTo>
                      <a:cubicBezTo>
                        <a:pt x="0" y="694"/>
                        <a:pt x="124" y="769"/>
                        <a:pt x="197" y="870"/>
                      </a:cubicBezTo>
                    </a:path>
                  </a:pathLst>
                </a:custGeom>
                <a:noFill/>
                <a:ln w="19050" cap="flat" cmpd="sng">
                  <a:solidFill>
                    <a:srgbClr val="FFFFFF">
                      <a:alpha val="20000"/>
                    </a:srgbClr>
                  </a:solidFill>
                  <a:prstDash val="solid"/>
                  <a:round/>
                  <a:headEnd type="none" w="med" len="med"/>
                  <a:tailEnd type="none" w="med" len="med"/>
                </a:ln>
                <a:effectLst/>
              </p:spPr>
              <p:txBody>
                <a:bodyPr anchor="ctr" anchorCtr="0"/>
                <a:lstStyle/>
                <a:p>
                  <a:endParaRPr lang="zh-CN" altLang="en-US" b="1">
                    <a:effectLst/>
                    <a:latin typeface="標楷體" panose="03000509000000000000" pitchFamily="65" charset="-120"/>
                    <a:ea typeface="標楷體" panose="03000509000000000000" pitchFamily="65" charset="-120"/>
                  </a:endParaRPr>
                </a:p>
              </p:txBody>
            </p:sp>
          </p:grpSp>
        </p:grpSp>
        <p:sp>
          <p:nvSpPr>
            <p:cNvPr id="56" name="Rectangle 42"/>
            <p:cNvSpPr>
              <a:spLocks noChangeArrowheads="1"/>
            </p:cNvSpPr>
            <p:nvPr/>
          </p:nvSpPr>
          <p:spPr bwMode="white">
            <a:xfrm>
              <a:off x="582041" y="1757748"/>
              <a:ext cx="1205767" cy="707886"/>
            </a:xfrm>
            <a:prstGeom prst="rect">
              <a:avLst/>
            </a:prstGeom>
            <a:noFill/>
            <a:ln w="9525" algn="ctr">
              <a:noFill/>
              <a:miter lim="800000"/>
              <a:headEnd/>
              <a:tailEnd/>
            </a:ln>
            <a:effectLst/>
          </p:spPr>
          <p:txBody>
            <a:bodyPr wrap="square" anchor="ctr" anchorCtr="0">
              <a:spAutoFit/>
            </a:bodyPr>
            <a:lstStyle/>
            <a:p>
              <a:pPr algn="ctr"/>
              <a:r>
                <a:rPr lang="zh-TW" altLang="en-US" sz="2000" b="1" dirty="0">
                  <a:solidFill>
                    <a:schemeClr val="bg1"/>
                  </a:solidFill>
                  <a:effectLst/>
                  <a:latin typeface="標楷體" pitchFamily="65" charset="-120"/>
                  <a:ea typeface="標楷體" pitchFamily="65" charset="-120"/>
                </a:rPr>
                <a:t>市場經營</a:t>
              </a:r>
              <a:endParaRPr lang="en-US" altLang="zh-TW" sz="2000" b="1" dirty="0">
                <a:solidFill>
                  <a:schemeClr val="bg1"/>
                </a:solidFill>
                <a:effectLst/>
                <a:latin typeface="標楷體" pitchFamily="65" charset="-120"/>
                <a:ea typeface="標楷體" pitchFamily="65" charset="-120"/>
              </a:endParaRPr>
            </a:p>
            <a:p>
              <a:pPr algn="ctr"/>
              <a:r>
                <a:rPr lang="zh-TW" altLang="en-US" sz="2000" b="1" dirty="0">
                  <a:solidFill>
                    <a:schemeClr val="bg1"/>
                  </a:solidFill>
                  <a:effectLst/>
                  <a:latin typeface="標楷體" pitchFamily="65" charset="-120"/>
                  <a:ea typeface="標楷體" pitchFamily="65" charset="-120"/>
                </a:rPr>
                <a:t>策略</a:t>
              </a:r>
            </a:p>
          </p:txBody>
        </p:sp>
      </p:grpSp>
      <p:grpSp>
        <p:nvGrpSpPr>
          <p:cNvPr id="5" name="群組 4"/>
          <p:cNvGrpSpPr/>
          <p:nvPr/>
        </p:nvGrpSpPr>
        <p:grpSpPr>
          <a:xfrm>
            <a:off x="126760" y="3218995"/>
            <a:ext cx="1843562" cy="2647481"/>
            <a:chOff x="6517416" y="2780928"/>
            <a:chExt cx="2263456" cy="2442177"/>
          </a:xfrm>
        </p:grpSpPr>
        <p:sp>
          <p:nvSpPr>
            <p:cNvPr id="63" name="AutoShape 3"/>
            <p:cNvSpPr>
              <a:spLocks noChangeArrowheads="1"/>
            </p:cNvSpPr>
            <p:nvPr/>
          </p:nvSpPr>
          <p:spPr bwMode="gray">
            <a:xfrm rot="5400000">
              <a:off x="6626758" y="2826433"/>
              <a:ext cx="2181225" cy="2127002"/>
            </a:xfrm>
            <a:prstGeom prst="roundRect">
              <a:avLst>
                <a:gd name="adj" fmla="val 19894"/>
              </a:avLst>
            </a:prstGeom>
            <a:gradFill rotWithShape="1">
              <a:gsLst>
                <a:gs pos="0">
                  <a:schemeClr val="bg1">
                    <a:gamma/>
                    <a:shade val="78824"/>
                    <a:invGamma/>
                    <a:alpha val="98000"/>
                  </a:schemeClr>
                </a:gs>
                <a:gs pos="49000">
                  <a:schemeClr val="bg1">
                    <a:lumMod val="61000"/>
                    <a:lumOff val="39000"/>
                  </a:schemeClr>
                </a:gs>
                <a:gs pos="100000">
                  <a:schemeClr val="bg1">
                    <a:gamma/>
                    <a:shade val="78824"/>
                    <a:invGamma/>
                    <a:alpha val="98000"/>
                    <a:lumMod val="95000"/>
                  </a:schemeClr>
                </a:gs>
              </a:gsLst>
              <a:lin ang="5400000" scaled="1"/>
            </a:gradFill>
            <a:ln w="38100" algn="ctr">
              <a:solidFill>
                <a:srgbClr val="DDDDDD"/>
              </a:solidFill>
              <a:round/>
              <a:headEnd/>
              <a:tailEnd/>
            </a:ln>
            <a:effectLst/>
          </p:spPr>
          <p:txBody>
            <a:bodyPr wrap="none" anchor="ctr"/>
            <a:lstStyle/>
            <a:p>
              <a:endParaRPr lang="zh-CN" altLang="en-US">
                <a:solidFill>
                  <a:schemeClr val="bg2">
                    <a:lumMod val="25000"/>
                  </a:schemeClr>
                </a:solidFill>
              </a:endParaRPr>
            </a:p>
          </p:txBody>
        </p:sp>
        <p:sp>
          <p:nvSpPr>
            <p:cNvPr id="64" name="Freeform 8"/>
            <p:cNvSpPr>
              <a:spLocks/>
            </p:cNvSpPr>
            <p:nvPr/>
          </p:nvSpPr>
          <p:spPr bwMode="gray">
            <a:xfrm>
              <a:off x="6668017" y="2780929"/>
              <a:ext cx="2098708" cy="481013"/>
            </a:xfrm>
            <a:custGeom>
              <a:avLst/>
              <a:gdLst/>
              <a:ahLst/>
              <a:cxnLst>
                <a:cxn ang="0">
                  <a:pos x="6" y="297"/>
                </a:cxn>
                <a:cxn ang="0">
                  <a:pos x="18" y="174"/>
                </a:cxn>
                <a:cxn ang="0">
                  <a:pos x="171" y="30"/>
                </a:cxn>
                <a:cxn ang="0">
                  <a:pos x="352" y="13"/>
                </a:cxn>
                <a:cxn ang="0">
                  <a:pos x="922" y="10"/>
                </a:cxn>
                <a:cxn ang="0">
                  <a:pos x="1061" y="12"/>
                </a:cxn>
                <a:cxn ang="0">
                  <a:pos x="1251" y="190"/>
                </a:cxn>
                <a:cxn ang="0">
                  <a:pos x="1257" y="303"/>
                </a:cxn>
                <a:cxn ang="0">
                  <a:pos x="6" y="297"/>
                </a:cxn>
              </a:cxnLst>
              <a:rect l="0" t="0" r="r" b="b"/>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rgbClr val="949769">
                <a:alpha val="50000"/>
              </a:srgbClr>
            </a:solidFill>
            <a:ln w="38100" cap="flat" cmpd="sng">
              <a:noFill/>
              <a:prstDash val="solid"/>
              <a:round/>
              <a:headEnd/>
              <a:tailEnd/>
            </a:ln>
            <a:effectLst/>
          </p:spPr>
          <p:txBody>
            <a:bodyPr wrap="none" anchor="ctr"/>
            <a:lstStyle/>
            <a:p>
              <a:endParaRPr lang="zh-CN" altLang="en-US">
                <a:solidFill>
                  <a:schemeClr val="bg2">
                    <a:lumMod val="25000"/>
                  </a:schemeClr>
                </a:solidFill>
              </a:endParaRPr>
            </a:p>
          </p:txBody>
        </p:sp>
        <p:sp>
          <p:nvSpPr>
            <p:cNvPr id="65" name="Rectangle 9"/>
            <p:cNvSpPr>
              <a:spLocks noChangeArrowheads="1"/>
            </p:cNvSpPr>
            <p:nvPr/>
          </p:nvSpPr>
          <p:spPr bwMode="gray">
            <a:xfrm>
              <a:off x="6668017" y="2828553"/>
              <a:ext cx="2035074" cy="400110"/>
            </a:xfrm>
            <a:prstGeom prst="rect">
              <a:avLst/>
            </a:prstGeom>
            <a:noFill/>
            <a:ln w="9525" algn="ctr">
              <a:noFill/>
              <a:miter lim="800000"/>
              <a:headEnd/>
              <a:tailEnd/>
            </a:ln>
            <a:effectLst/>
          </p:spPr>
          <p:txBody>
            <a:bodyPr wrap="square">
              <a:spAutoFit/>
            </a:bodyPr>
            <a:lstStyle/>
            <a:p>
              <a:pPr algn="ctr"/>
              <a:r>
                <a:rPr lang="zh-TW" altLang="en-US" sz="2000" b="1" dirty="0">
                  <a:solidFill>
                    <a:schemeClr val="bg2">
                      <a:lumMod val="25000"/>
                    </a:schemeClr>
                  </a:solidFill>
                  <a:effectLst/>
                  <a:latin typeface="標楷體" pitchFamily="65" charset="-120"/>
                  <a:ea typeface="標楷體" pitchFamily="65" charset="-120"/>
                </a:rPr>
                <a:t>品牌經營</a:t>
              </a:r>
              <a:endParaRPr lang="en-US" altLang="zh-CN" sz="2000" b="1" dirty="0">
                <a:solidFill>
                  <a:schemeClr val="bg2">
                    <a:lumMod val="25000"/>
                  </a:schemeClr>
                </a:solidFill>
                <a:effectLst/>
                <a:latin typeface="標楷體" pitchFamily="65" charset="-120"/>
                <a:ea typeface="標楷體" pitchFamily="65" charset="-120"/>
              </a:endParaRPr>
            </a:p>
          </p:txBody>
        </p:sp>
        <p:sp>
          <p:nvSpPr>
            <p:cNvPr id="66" name="文字方塊 65"/>
            <p:cNvSpPr txBox="1"/>
            <p:nvPr/>
          </p:nvSpPr>
          <p:spPr>
            <a:xfrm>
              <a:off x="7348822" y="2780928"/>
              <a:ext cx="184731" cy="461665"/>
            </a:xfrm>
            <a:prstGeom prst="rect">
              <a:avLst/>
            </a:prstGeom>
            <a:noFill/>
          </p:spPr>
          <p:txBody>
            <a:bodyPr wrap="none" rtlCol="0">
              <a:spAutoFit/>
            </a:bodyPr>
            <a:lstStyle/>
            <a:p>
              <a:endParaRPr lang="zh-TW" altLang="en-US" dirty="0">
                <a:solidFill>
                  <a:schemeClr val="bg2">
                    <a:lumMod val="25000"/>
                  </a:schemeClr>
                </a:solidFill>
              </a:endParaRPr>
            </a:p>
          </p:txBody>
        </p:sp>
        <p:sp>
          <p:nvSpPr>
            <p:cNvPr id="67" name="AutoShape 7"/>
            <p:cNvSpPr>
              <a:spLocks noChangeArrowheads="1"/>
            </p:cNvSpPr>
            <p:nvPr/>
          </p:nvSpPr>
          <p:spPr bwMode="gray">
            <a:xfrm>
              <a:off x="6517416" y="3178921"/>
              <a:ext cx="2035074" cy="2044184"/>
            </a:xfrm>
            <a:prstGeom prst="roundRect">
              <a:avLst>
                <a:gd name="adj" fmla="val 19894"/>
              </a:avLst>
            </a:prstGeom>
            <a:noFill/>
            <a:ln w="9525" algn="ctr">
              <a:noFill/>
              <a:miter lim="800000"/>
              <a:headEnd/>
              <a:tailEnd/>
            </a:ln>
            <a:effectLst/>
          </p:spPr>
          <p:txBody>
            <a:bodyPr wrap="square">
              <a:spAutoFit/>
            </a:bodyPr>
            <a:lstStyle/>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全方位的售後服務</a:t>
              </a:r>
              <a:endParaRPr lang="en-US" altLang="zh-TW" sz="1400" b="1" dirty="0">
                <a:solidFill>
                  <a:schemeClr val="bg2">
                    <a:lumMod val="25000"/>
                  </a:schemeClr>
                </a:solidFill>
                <a:effectLst/>
                <a:latin typeface="標楷體" pitchFamily="65" charset="-120"/>
                <a:ea typeface="標楷體" pitchFamily="65" charset="-120"/>
              </a:endParaRP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技術提供及專業的建議</a:t>
              </a:r>
              <a:endParaRPr lang="en-US" altLang="zh-TW" sz="1400" b="1" dirty="0">
                <a:solidFill>
                  <a:schemeClr val="bg2">
                    <a:lumMod val="25000"/>
                  </a:schemeClr>
                </a:solidFill>
                <a:effectLst/>
                <a:latin typeface="標楷體" pitchFamily="65" charset="-120"/>
                <a:ea typeface="標楷體" pitchFamily="65" charset="-120"/>
              </a:endParaRP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建案實績及合作履歷</a:t>
              </a:r>
              <a:endParaRPr lang="en-US" altLang="zh-TW" sz="1400" b="1" dirty="0">
                <a:solidFill>
                  <a:schemeClr val="bg2">
                    <a:lumMod val="25000"/>
                  </a:schemeClr>
                </a:solidFill>
                <a:effectLst/>
                <a:latin typeface="標楷體" pitchFamily="65" charset="-120"/>
                <a:ea typeface="標楷體" pitchFamily="65" charset="-120"/>
              </a:endParaRP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網路行銷</a:t>
              </a:r>
              <a:endParaRPr lang="en-US" altLang="zh-TW" sz="1400" b="1" dirty="0">
                <a:solidFill>
                  <a:schemeClr val="bg2">
                    <a:lumMod val="25000"/>
                  </a:schemeClr>
                </a:solidFill>
                <a:effectLst/>
                <a:latin typeface="標楷體" pitchFamily="65" charset="-120"/>
                <a:ea typeface="標楷體" pitchFamily="65" charset="-120"/>
              </a:endParaRP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社群經營</a:t>
              </a:r>
              <a:endParaRPr lang="zh-CN" altLang="en-US" sz="1400" b="1" dirty="0">
                <a:solidFill>
                  <a:schemeClr val="bg2">
                    <a:lumMod val="25000"/>
                  </a:schemeClr>
                </a:solidFill>
                <a:effectLst/>
                <a:latin typeface="標楷體" pitchFamily="65" charset="-120"/>
                <a:ea typeface="標楷體" pitchFamily="65" charset="-120"/>
              </a:endParaRPr>
            </a:p>
          </p:txBody>
        </p:sp>
      </p:grpSp>
      <p:grpSp>
        <p:nvGrpSpPr>
          <p:cNvPr id="68" name="群組 67"/>
          <p:cNvGrpSpPr/>
          <p:nvPr/>
        </p:nvGrpSpPr>
        <p:grpSpPr>
          <a:xfrm>
            <a:off x="7216754" y="2322677"/>
            <a:ext cx="2439823" cy="3551152"/>
            <a:chOff x="6493881" y="2754944"/>
            <a:chExt cx="2448505" cy="2401935"/>
          </a:xfrm>
        </p:grpSpPr>
        <p:sp>
          <p:nvSpPr>
            <p:cNvPr id="69" name="AutoShape 3"/>
            <p:cNvSpPr>
              <a:spLocks noChangeArrowheads="1"/>
            </p:cNvSpPr>
            <p:nvPr/>
          </p:nvSpPr>
          <p:spPr bwMode="gray">
            <a:xfrm rot="5400000">
              <a:off x="6577271" y="2782056"/>
              <a:ext cx="2181225" cy="2127002"/>
            </a:xfrm>
            <a:prstGeom prst="roundRect">
              <a:avLst>
                <a:gd name="adj" fmla="val 19894"/>
              </a:avLst>
            </a:prstGeom>
            <a:gradFill rotWithShape="1">
              <a:gsLst>
                <a:gs pos="0">
                  <a:schemeClr val="bg1">
                    <a:gamma/>
                    <a:shade val="78824"/>
                    <a:invGamma/>
                    <a:alpha val="98000"/>
                  </a:schemeClr>
                </a:gs>
                <a:gs pos="49000">
                  <a:schemeClr val="bg1">
                    <a:lumMod val="61000"/>
                    <a:lumOff val="39000"/>
                  </a:schemeClr>
                </a:gs>
                <a:gs pos="100000">
                  <a:schemeClr val="bg1">
                    <a:gamma/>
                    <a:shade val="78824"/>
                    <a:invGamma/>
                    <a:alpha val="98000"/>
                    <a:lumMod val="95000"/>
                  </a:schemeClr>
                </a:gs>
              </a:gsLst>
              <a:lin ang="5400000" scaled="1"/>
            </a:gradFill>
            <a:ln w="38100" algn="ctr">
              <a:solidFill>
                <a:srgbClr val="DDDDDD"/>
              </a:solidFill>
              <a:round/>
              <a:headEnd/>
              <a:tailEnd/>
            </a:ln>
            <a:effectLst/>
          </p:spPr>
          <p:txBody>
            <a:bodyPr wrap="none" anchor="ctr"/>
            <a:lstStyle/>
            <a:p>
              <a:endParaRPr lang="zh-CN" altLang="en-US">
                <a:solidFill>
                  <a:schemeClr val="bg2">
                    <a:lumMod val="25000"/>
                  </a:schemeClr>
                </a:solidFill>
              </a:endParaRPr>
            </a:p>
          </p:txBody>
        </p:sp>
        <p:sp>
          <p:nvSpPr>
            <p:cNvPr id="70" name="Freeform 8"/>
            <p:cNvSpPr>
              <a:spLocks/>
            </p:cNvSpPr>
            <p:nvPr/>
          </p:nvSpPr>
          <p:spPr bwMode="gray">
            <a:xfrm>
              <a:off x="6653869" y="2780928"/>
              <a:ext cx="2098708" cy="481013"/>
            </a:xfrm>
            <a:custGeom>
              <a:avLst/>
              <a:gdLst/>
              <a:ahLst/>
              <a:cxnLst>
                <a:cxn ang="0">
                  <a:pos x="6" y="297"/>
                </a:cxn>
                <a:cxn ang="0">
                  <a:pos x="18" y="174"/>
                </a:cxn>
                <a:cxn ang="0">
                  <a:pos x="171" y="30"/>
                </a:cxn>
                <a:cxn ang="0">
                  <a:pos x="352" y="13"/>
                </a:cxn>
                <a:cxn ang="0">
                  <a:pos x="922" y="10"/>
                </a:cxn>
                <a:cxn ang="0">
                  <a:pos x="1061" y="12"/>
                </a:cxn>
                <a:cxn ang="0">
                  <a:pos x="1251" y="190"/>
                </a:cxn>
                <a:cxn ang="0">
                  <a:pos x="1257" y="303"/>
                </a:cxn>
                <a:cxn ang="0">
                  <a:pos x="6" y="297"/>
                </a:cxn>
              </a:cxnLst>
              <a:rect l="0" t="0" r="r" b="b"/>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rgbClr val="949769">
                <a:alpha val="50000"/>
              </a:srgbClr>
            </a:solidFill>
            <a:ln w="38100" cap="flat" cmpd="sng">
              <a:noFill/>
              <a:prstDash val="solid"/>
              <a:round/>
              <a:headEnd/>
              <a:tailEnd/>
            </a:ln>
            <a:effectLst/>
          </p:spPr>
          <p:txBody>
            <a:bodyPr wrap="none" anchor="ctr"/>
            <a:lstStyle/>
            <a:p>
              <a:endParaRPr lang="zh-CN" altLang="en-US">
                <a:solidFill>
                  <a:schemeClr val="bg2">
                    <a:lumMod val="25000"/>
                  </a:schemeClr>
                </a:solidFill>
              </a:endParaRPr>
            </a:p>
          </p:txBody>
        </p:sp>
        <p:sp>
          <p:nvSpPr>
            <p:cNvPr id="71" name="Rectangle 9"/>
            <p:cNvSpPr>
              <a:spLocks noChangeArrowheads="1"/>
            </p:cNvSpPr>
            <p:nvPr/>
          </p:nvSpPr>
          <p:spPr bwMode="gray">
            <a:xfrm>
              <a:off x="6651794" y="2871504"/>
              <a:ext cx="2035074" cy="400110"/>
            </a:xfrm>
            <a:prstGeom prst="rect">
              <a:avLst/>
            </a:prstGeom>
            <a:noFill/>
            <a:ln w="9525" algn="ctr">
              <a:noFill/>
              <a:miter lim="800000"/>
              <a:headEnd/>
              <a:tailEnd/>
            </a:ln>
            <a:effectLst/>
          </p:spPr>
          <p:txBody>
            <a:bodyPr wrap="square">
              <a:spAutoFit/>
            </a:bodyPr>
            <a:lstStyle/>
            <a:p>
              <a:pPr algn="ctr"/>
              <a:r>
                <a:rPr lang="zh-TW" altLang="en-US" sz="2000" b="1" dirty="0">
                  <a:solidFill>
                    <a:schemeClr val="bg2">
                      <a:lumMod val="25000"/>
                    </a:schemeClr>
                  </a:solidFill>
                  <a:effectLst/>
                  <a:latin typeface="標楷體" pitchFamily="65" charset="-120"/>
                  <a:ea typeface="標楷體" pitchFamily="65" charset="-120"/>
                </a:rPr>
                <a:t>擴大市佔率</a:t>
              </a:r>
              <a:endParaRPr lang="en-US" altLang="zh-CN" sz="2000" b="1" dirty="0">
                <a:solidFill>
                  <a:schemeClr val="bg2">
                    <a:lumMod val="25000"/>
                  </a:schemeClr>
                </a:solidFill>
                <a:effectLst/>
                <a:latin typeface="標楷體" pitchFamily="65" charset="-120"/>
                <a:ea typeface="標楷體" pitchFamily="65" charset="-120"/>
              </a:endParaRPr>
            </a:p>
          </p:txBody>
        </p:sp>
        <p:sp>
          <p:nvSpPr>
            <p:cNvPr id="72" name="文字方塊 71"/>
            <p:cNvSpPr txBox="1"/>
            <p:nvPr/>
          </p:nvSpPr>
          <p:spPr>
            <a:xfrm>
              <a:off x="7348822" y="2780928"/>
              <a:ext cx="184731" cy="461665"/>
            </a:xfrm>
            <a:prstGeom prst="rect">
              <a:avLst/>
            </a:prstGeom>
            <a:noFill/>
          </p:spPr>
          <p:txBody>
            <a:bodyPr wrap="none" rtlCol="0">
              <a:spAutoFit/>
            </a:bodyPr>
            <a:lstStyle/>
            <a:p>
              <a:endParaRPr lang="zh-TW" altLang="en-US" dirty="0">
                <a:solidFill>
                  <a:schemeClr val="bg2">
                    <a:lumMod val="25000"/>
                  </a:schemeClr>
                </a:solidFill>
              </a:endParaRPr>
            </a:p>
          </p:txBody>
        </p:sp>
        <p:sp>
          <p:nvSpPr>
            <p:cNvPr id="73" name="AutoShape 7"/>
            <p:cNvSpPr>
              <a:spLocks noChangeArrowheads="1"/>
            </p:cNvSpPr>
            <p:nvPr/>
          </p:nvSpPr>
          <p:spPr bwMode="gray">
            <a:xfrm>
              <a:off x="6493881" y="3196780"/>
              <a:ext cx="2448505" cy="1960099"/>
            </a:xfrm>
            <a:prstGeom prst="roundRect">
              <a:avLst>
                <a:gd name="adj" fmla="val 19894"/>
              </a:avLst>
            </a:prstGeom>
            <a:noFill/>
            <a:ln w="9525" algn="ctr">
              <a:noFill/>
              <a:miter lim="800000"/>
              <a:headEnd/>
              <a:tailEnd/>
            </a:ln>
            <a:effectLst/>
          </p:spPr>
          <p:txBody>
            <a:bodyPr wrap="square">
              <a:spAutoFit/>
            </a:bodyPr>
            <a:lstStyle/>
            <a:p>
              <a:pPr marL="342900" indent="-342900" algn="l">
                <a:buFont typeface="Arial" panose="020B0604020202020204" pitchFamily="34" charset="0"/>
                <a:buChar char="•"/>
              </a:pPr>
              <a:r>
                <a:rPr lang="zh-TW" altLang="zh-TW" sz="1400" b="1" dirty="0">
                  <a:solidFill>
                    <a:schemeClr val="bg2">
                      <a:lumMod val="25000"/>
                    </a:schemeClr>
                  </a:solidFill>
                  <a:effectLst/>
                  <a:latin typeface="標楷體" pitchFamily="65" charset="-120"/>
                  <a:ea typeface="標楷體" pitchFamily="65" charset="-120"/>
                </a:rPr>
                <a:t>採用新工法及新建材 以環保及居住安全為訴求 提升建築品質</a:t>
              </a: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推動環保政策、綠建築、智慧宅技術</a:t>
              </a:r>
            </a:p>
            <a:p>
              <a:pPr marL="342900" indent="-342900" algn="l">
                <a:buFont typeface="Arial" panose="020B0604020202020204" pitchFamily="34" charset="0"/>
                <a:buChar char="•"/>
              </a:pPr>
              <a:r>
                <a:rPr lang="zh-TW" altLang="zh-TW" sz="1400" b="1" dirty="0">
                  <a:solidFill>
                    <a:schemeClr val="bg2">
                      <a:lumMod val="25000"/>
                    </a:schemeClr>
                  </a:solidFill>
                  <a:effectLst/>
                  <a:latin typeface="標楷體" pitchFamily="65" charset="-120"/>
                  <a:ea typeface="標楷體" pitchFamily="65" charset="-120"/>
                </a:rPr>
                <a:t>與知名建商構建指標性建案</a:t>
              </a:r>
              <a:r>
                <a:rPr lang="zh-TW" altLang="en-US" sz="1400" b="1" dirty="0">
                  <a:solidFill>
                    <a:schemeClr val="bg2">
                      <a:lumMod val="25000"/>
                    </a:schemeClr>
                  </a:solidFill>
                  <a:effectLst/>
                  <a:latin typeface="標楷體" pitchFamily="65" charset="-120"/>
                  <a:ea typeface="標楷體" pitchFamily="65" charset="-120"/>
                </a:rPr>
                <a:t>，</a:t>
              </a:r>
              <a:r>
                <a:rPr lang="zh-TW" altLang="zh-TW" sz="1400" b="1" dirty="0">
                  <a:solidFill>
                    <a:schemeClr val="bg2">
                      <a:lumMod val="25000"/>
                    </a:schemeClr>
                  </a:solidFill>
                  <a:effectLst/>
                  <a:latin typeface="標楷體" pitchFamily="65" charset="-120"/>
                  <a:ea typeface="標楷體" pitchFamily="65" charset="-120"/>
                </a:rPr>
                <a:t>提升公司市場品牌能見度</a:t>
              </a:r>
              <a:endParaRPr lang="zh-CN" altLang="en-US" sz="1400" b="1" dirty="0">
                <a:solidFill>
                  <a:schemeClr val="bg2">
                    <a:lumMod val="25000"/>
                  </a:schemeClr>
                </a:solidFill>
                <a:effectLst/>
                <a:latin typeface="標楷體" pitchFamily="65" charset="-120"/>
                <a:ea typeface="標楷體" pitchFamily="65" charset="-120"/>
              </a:endParaRPr>
            </a:p>
          </p:txBody>
        </p:sp>
      </p:grpSp>
      <p:grpSp>
        <p:nvGrpSpPr>
          <p:cNvPr id="74" name="群組 73"/>
          <p:cNvGrpSpPr/>
          <p:nvPr/>
        </p:nvGrpSpPr>
        <p:grpSpPr>
          <a:xfrm>
            <a:off x="4665324" y="2647101"/>
            <a:ext cx="2166272" cy="2922462"/>
            <a:chOff x="6668017" y="2780928"/>
            <a:chExt cx="2155576" cy="2706181"/>
          </a:xfrm>
        </p:grpSpPr>
        <p:sp>
          <p:nvSpPr>
            <p:cNvPr id="75" name="AutoShape 3"/>
            <p:cNvSpPr>
              <a:spLocks noChangeArrowheads="1"/>
            </p:cNvSpPr>
            <p:nvPr/>
          </p:nvSpPr>
          <p:spPr bwMode="gray">
            <a:xfrm rot="5400000">
              <a:off x="6426934" y="3090451"/>
              <a:ext cx="2666315" cy="2127002"/>
            </a:xfrm>
            <a:prstGeom prst="roundRect">
              <a:avLst>
                <a:gd name="adj" fmla="val 19894"/>
              </a:avLst>
            </a:prstGeom>
            <a:gradFill rotWithShape="1">
              <a:gsLst>
                <a:gs pos="0">
                  <a:schemeClr val="bg1">
                    <a:gamma/>
                    <a:shade val="78824"/>
                    <a:invGamma/>
                    <a:alpha val="98000"/>
                  </a:schemeClr>
                </a:gs>
                <a:gs pos="49000">
                  <a:schemeClr val="bg1">
                    <a:lumMod val="61000"/>
                    <a:lumOff val="39000"/>
                  </a:schemeClr>
                </a:gs>
                <a:gs pos="100000">
                  <a:schemeClr val="bg1">
                    <a:gamma/>
                    <a:shade val="78824"/>
                    <a:invGamma/>
                    <a:alpha val="98000"/>
                    <a:lumMod val="95000"/>
                  </a:schemeClr>
                </a:gs>
              </a:gsLst>
              <a:lin ang="5400000" scaled="1"/>
            </a:gradFill>
            <a:ln w="38100" algn="ctr">
              <a:solidFill>
                <a:srgbClr val="DDDDDD"/>
              </a:solidFill>
              <a:round/>
              <a:headEnd/>
              <a:tailEnd/>
            </a:ln>
            <a:effectLst/>
          </p:spPr>
          <p:txBody>
            <a:bodyPr wrap="none" anchor="ctr"/>
            <a:lstStyle/>
            <a:p>
              <a:endParaRPr lang="zh-CN" altLang="en-US">
                <a:solidFill>
                  <a:schemeClr val="bg2">
                    <a:lumMod val="25000"/>
                  </a:schemeClr>
                </a:solidFill>
              </a:endParaRPr>
            </a:p>
          </p:txBody>
        </p:sp>
        <p:sp>
          <p:nvSpPr>
            <p:cNvPr id="76" name="Freeform 8"/>
            <p:cNvSpPr>
              <a:spLocks/>
            </p:cNvSpPr>
            <p:nvPr/>
          </p:nvSpPr>
          <p:spPr bwMode="gray">
            <a:xfrm>
              <a:off x="6668017" y="2780929"/>
              <a:ext cx="2098708" cy="481013"/>
            </a:xfrm>
            <a:custGeom>
              <a:avLst/>
              <a:gdLst/>
              <a:ahLst/>
              <a:cxnLst>
                <a:cxn ang="0">
                  <a:pos x="6" y="297"/>
                </a:cxn>
                <a:cxn ang="0">
                  <a:pos x="18" y="174"/>
                </a:cxn>
                <a:cxn ang="0">
                  <a:pos x="171" y="30"/>
                </a:cxn>
                <a:cxn ang="0">
                  <a:pos x="352" y="13"/>
                </a:cxn>
                <a:cxn ang="0">
                  <a:pos x="922" y="10"/>
                </a:cxn>
                <a:cxn ang="0">
                  <a:pos x="1061" y="12"/>
                </a:cxn>
                <a:cxn ang="0">
                  <a:pos x="1251" y="190"/>
                </a:cxn>
                <a:cxn ang="0">
                  <a:pos x="1257" y="303"/>
                </a:cxn>
                <a:cxn ang="0">
                  <a:pos x="6" y="297"/>
                </a:cxn>
              </a:cxnLst>
              <a:rect l="0" t="0" r="r" b="b"/>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rgbClr val="949769">
                <a:alpha val="50000"/>
              </a:srgbClr>
            </a:solidFill>
            <a:ln w="38100" cap="flat" cmpd="sng">
              <a:noFill/>
              <a:prstDash val="solid"/>
              <a:round/>
              <a:headEnd/>
              <a:tailEnd/>
            </a:ln>
            <a:effectLst/>
          </p:spPr>
          <p:txBody>
            <a:bodyPr wrap="none" anchor="ctr"/>
            <a:lstStyle/>
            <a:p>
              <a:endParaRPr lang="zh-CN" altLang="en-US">
                <a:solidFill>
                  <a:schemeClr val="bg2">
                    <a:lumMod val="25000"/>
                  </a:schemeClr>
                </a:solidFill>
              </a:endParaRPr>
            </a:p>
          </p:txBody>
        </p:sp>
        <p:sp>
          <p:nvSpPr>
            <p:cNvPr id="77" name="Rectangle 9"/>
            <p:cNvSpPr>
              <a:spLocks noChangeArrowheads="1"/>
            </p:cNvSpPr>
            <p:nvPr/>
          </p:nvSpPr>
          <p:spPr bwMode="gray">
            <a:xfrm>
              <a:off x="6714589" y="2852936"/>
              <a:ext cx="2035074" cy="400110"/>
            </a:xfrm>
            <a:prstGeom prst="rect">
              <a:avLst/>
            </a:prstGeom>
            <a:noFill/>
            <a:ln w="9525" algn="ctr">
              <a:noFill/>
              <a:miter lim="800000"/>
              <a:headEnd/>
              <a:tailEnd/>
            </a:ln>
            <a:effectLst/>
          </p:spPr>
          <p:txBody>
            <a:bodyPr wrap="square">
              <a:spAutoFit/>
            </a:bodyPr>
            <a:lstStyle/>
            <a:p>
              <a:pPr lvl="0" algn="ctr">
                <a:buNone/>
              </a:pPr>
              <a:r>
                <a:rPr lang="zh-TW" altLang="en-US" sz="2000" b="1" dirty="0">
                  <a:solidFill>
                    <a:schemeClr val="bg2">
                      <a:lumMod val="25000"/>
                    </a:schemeClr>
                  </a:solidFill>
                  <a:effectLst/>
                  <a:latin typeface="標楷體" pitchFamily="65" charset="-120"/>
                  <a:ea typeface="標楷體" pitchFamily="65" charset="-120"/>
                </a:rPr>
                <a:t>委辦都更標竿</a:t>
              </a:r>
            </a:p>
          </p:txBody>
        </p:sp>
        <p:sp>
          <p:nvSpPr>
            <p:cNvPr id="78" name="文字方塊 77"/>
            <p:cNvSpPr txBox="1"/>
            <p:nvPr/>
          </p:nvSpPr>
          <p:spPr>
            <a:xfrm>
              <a:off x="7348822" y="2780928"/>
              <a:ext cx="184731" cy="461665"/>
            </a:xfrm>
            <a:prstGeom prst="rect">
              <a:avLst/>
            </a:prstGeom>
            <a:noFill/>
          </p:spPr>
          <p:txBody>
            <a:bodyPr wrap="none" rtlCol="0">
              <a:spAutoFit/>
            </a:bodyPr>
            <a:lstStyle/>
            <a:p>
              <a:endParaRPr lang="zh-TW" altLang="en-US" dirty="0">
                <a:solidFill>
                  <a:schemeClr val="bg2">
                    <a:lumMod val="25000"/>
                  </a:schemeClr>
                </a:solidFill>
              </a:endParaRPr>
            </a:p>
          </p:txBody>
        </p:sp>
        <p:sp>
          <p:nvSpPr>
            <p:cNvPr id="79" name="AutoShape 7"/>
            <p:cNvSpPr>
              <a:spLocks noChangeArrowheads="1"/>
            </p:cNvSpPr>
            <p:nvPr/>
          </p:nvSpPr>
          <p:spPr bwMode="gray">
            <a:xfrm>
              <a:off x="6724724" y="3509576"/>
              <a:ext cx="2098708" cy="1316593"/>
            </a:xfrm>
            <a:prstGeom prst="roundRect">
              <a:avLst>
                <a:gd name="adj" fmla="val 19894"/>
              </a:avLst>
            </a:prstGeom>
            <a:noFill/>
            <a:ln w="9525" algn="ctr">
              <a:noFill/>
              <a:miter lim="800000"/>
              <a:headEnd/>
              <a:tailEnd/>
            </a:ln>
            <a:effectLst/>
          </p:spPr>
          <p:txBody>
            <a:bodyPr wrap="square">
              <a:spAutoFit/>
            </a:bodyPr>
            <a:lstStyle/>
            <a:p>
              <a:pPr marL="342900" lvl="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積極切入「防災型都更」</a:t>
              </a:r>
              <a:endParaRPr lang="en-US" altLang="zh-TW" sz="1400" b="1" dirty="0">
                <a:solidFill>
                  <a:schemeClr val="bg2">
                    <a:lumMod val="25000"/>
                  </a:schemeClr>
                </a:solidFill>
                <a:effectLst/>
                <a:latin typeface="標楷體" pitchFamily="65" charset="-120"/>
                <a:ea typeface="標楷體" pitchFamily="65" charset="-120"/>
              </a:endParaRPr>
            </a:p>
            <a:p>
              <a:pPr marL="342900" lvl="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三年啟動</a:t>
              </a:r>
              <a:r>
                <a:rPr lang="en-US" altLang="zh-TW" sz="1400" b="1" dirty="0">
                  <a:solidFill>
                    <a:schemeClr val="bg2">
                      <a:lumMod val="25000"/>
                    </a:schemeClr>
                  </a:solidFill>
                  <a:effectLst/>
                  <a:latin typeface="標楷體" pitchFamily="65" charset="-120"/>
                  <a:ea typeface="標楷體" pitchFamily="65" charset="-120"/>
                </a:rPr>
                <a:t>12</a:t>
              </a:r>
              <a:r>
                <a:rPr lang="zh-TW" altLang="en-US" sz="1400" b="1" dirty="0">
                  <a:solidFill>
                    <a:schemeClr val="bg2">
                      <a:lumMod val="25000"/>
                    </a:schemeClr>
                  </a:solidFill>
                  <a:effectLst/>
                  <a:latin typeface="標楷體" pitchFamily="65" charset="-120"/>
                  <a:ea typeface="標楷體" pitchFamily="65" charset="-120"/>
                </a:rPr>
                <a:t>件委辦都更案，樹立營造業委辦都更之標竿</a:t>
              </a:r>
            </a:p>
          </p:txBody>
        </p:sp>
      </p:grpSp>
      <p:sp>
        <p:nvSpPr>
          <p:cNvPr id="8" name="＞形箭號 7"/>
          <p:cNvSpPr/>
          <p:nvPr/>
        </p:nvSpPr>
        <p:spPr bwMode="auto">
          <a:xfrm>
            <a:off x="2014188" y="4470429"/>
            <a:ext cx="384964" cy="576064"/>
          </a:xfrm>
          <a:prstGeom prst="chevron">
            <a:avLst/>
          </a:prstGeom>
          <a:gradFill>
            <a:gsLst>
              <a:gs pos="5000">
                <a:srgbClr val="2C4200"/>
              </a:gs>
              <a:gs pos="2000">
                <a:srgbClr val="2C4200"/>
              </a:gs>
            </a:gsLst>
            <a:lin ang="16200000" scaled="0"/>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bg2">
                  <a:lumMod val="25000"/>
                </a:schemeClr>
              </a:solidFill>
              <a:effectLst>
                <a:outerShdw blurRad="38100" dist="38100" dir="2700000" algn="tl">
                  <a:srgbClr val="000000">
                    <a:alpha val="43137"/>
                  </a:srgbClr>
                </a:outerShdw>
              </a:effectLst>
              <a:latin typeface="Times New Roman" pitchFamily="18" charset="0"/>
              <a:ea typeface="新細明體" pitchFamily="18" charset="-120"/>
            </a:endParaRPr>
          </a:p>
        </p:txBody>
      </p:sp>
      <p:sp>
        <p:nvSpPr>
          <p:cNvPr id="82" name="＞形箭號 81"/>
          <p:cNvSpPr/>
          <p:nvPr/>
        </p:nvSpPr>
        <p:spPr bwMode="auto">
          <a:xfrm>
            <a:off x="4280004" y="4470429"/>
            <a:ext cx="384964" cy="576064"/>
          </a:xfrm>
          <a:prstGeom prst="chevron">
            <a:avLst/>
          </a:prstGeom>
          <a:gradFill>
            <a:gsLst>
              <a:gs pos="5000">
                <a:srgbClr val="2C4200"/>
              </a:gs>
              <a:gs pos="2000">
                <a:srgbClr val="2C4200"/>
              </a:gs>
            </a:gsLst>
            <a:lin ang="16200000" scaled="0"/>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bg2">
                  <a:lumMod val="25000"/>
                </a:schemeClr>
              </a:solidFill>
              <a:effectLst>
                <a:outerShdw blurRad="38100" dist="38100" dir="2700000" algn="tl">
                  <a:srgbClr val="000000">
                    <a:alpha val="43137"/>
                  </a:srgbClr>
                </a:outerShdw>
              </a:effectLst>
              <a:latin typeface="Times New Roman" pitchFamily="18" charset="0"/>
              <a:ea typeface="新細明體" pitchFamily="18" charset="-120"/>
            </a:endParaRPr>
          </a:p>
        </p:txBody>
      </p:sp>
      <p:sp>
        <p:nvSpPr>
          <p:cNvPr id="57" name="Rectangle 2"/>
          <p:cNvSpPr>
            <a:spLocks noChangeArrowheads="1"/>
          </p:cNvSpPr>
          <p:nvPr/>
        </p:nvSpPr>
        <p:spPr bwMode="auto">
          <a:xfrm>
            <a:off x="1523999" y="262389"/>
            <a:ext cx="8361878" cy="646331"/>
          </a:xfrm>
          <a:prstGeom prst="rect">
            <a:avLst/>
          </a:prstGeom>
        </p:spPr>
        <p:txBody>
          <a:bodyPr vert="horz" lIns="91440" tIns="45720" rIns="91440" bIns="45720" rtlCol="0" anchor="ctr">
            <a:normAutofit/>
          </a:bodyPr>
          <a:lstStyle/>
          <a:p>
            <a:pPr defTabSz="742927">
              <a:lnSpc>
                <a:spcPct val="90000"/>
              </a:lnSpc>
            </a:pPr>
            <a:r>
              <a:rPr lang="zh-TW" altLang="en-US" sz="4000" b="1" cap="all" dirty="0">
                <a:solidFill>
                  <a:schemeClr val="accent2">
                    <a:lumMod val="50000"/>
                  </a:schemeClr>
                </a:solidFill>
                <a:latin typeface="標楷體" pitchFamily="65" charset="-120"/>
                <a:ea typeface="標楷體" pitchFamily="65" charset="-120"/>
              </a:rPr>
              <a:t>經營管理</a:t>
            </a:r>
          </a:p>
        </p:txBody>
      </p:sp>
      <p:grpSp>
        <p:nvGrpSpPr>
          <p:cNvPr id="58" name="群組 57">
            <a:extLst>
              <a:ext uri="{FF2B5EF4-FFF2-40B4-BE49-F238E27FC236}">
                <a16:creationId xmlns:a16="http://schemas.microsoft.com/office/drawing/2014/main" id="{B7D298BB-CC59-4D44-824B-40AD4B569792}"/>
              </a:ext>
            </a:extLst>
          </p:cNvPr>
          <p:cNvGrpSpPr/>
          <p:nvPr/>
        </p:nvGrpSpPr>
        <p:grpSpPr>
          <a:xfrm>
            <a:off x="2409725" y="2933911"/>
            <a:ext cx="1794477" cy="2653531"/>
            <a:chOff x="6653869" y="2780928"/>
            <a:chExt cx="2127003" cy="2199618"/>
          </a:xfrm>
        </p:grpSpPr>
        <p:sp>
          <p:nvSpPr>
            <p:cNvPr id="59" name="AutoShape 3">
              <a:extLst>
                <a:ext uri="{FF2B5EF4-FFF2-40B4-BE49-F238E27FC236}">
                  <a16:creationId xmlns:a16="http://schemas.microsoft.com/office/drawing/2014/main" id="{E5EDEC84-1A72-46E0-83CA-98D4941AB01E}"/>
                </a:ext>
              </a:extLst>
            </p:cNvPr>
            <p:cNvSpPr>
              <a:spLocks noChangeArrowheads="1"/>
            </p:cNvSpPr>
            <p:nvPr/>
          </p:nvSpPr>
          <p:spPr bwMode="gray">
            <a:xfrm rot="5400000">
              <a:off x="6626758" y="2826433"/>
              <a:ext cx="2181225" cy="2127002"/>
            </a:xfrm>
            <a:prstGeom prst="roundRect">
              <a:avLst>
                <a:gd name="adj" fmla="val 19894"/>
              </a:avLst>
            </a:prstGeom>
            <a:gradFill rotWithShape="1">
              <a:gsLst>
                <a:gs pos="0">
                  <a:schemeClr val="bg1">
                    <a:gamma/>
                    <a:shade val="78824"/>
                    <a:invGamma/>
                    <a:alpha val="98000"/>
                  </a:schemeClr>
                </a:gs>
                <a:gs pos="49000">
                  <a:schemeClr val="bg1">
                    <a:lumMod val="61000"/>
                    <a:lumOff val="39000"/>
                  </a:schemeClr>
                </a:gs>
                <a:gs pos="100000">
                  <a:schemeClr val="bg1">
                    <a:gamma/>
                    <a:shade val="78824"/>
                    <a:invGamma/>
                    <a:alpha val="98000"/>
                    <a:lumMod val="95000"/>
                  </a:schemeClr>
                </a:gs>
              </a:gsLst>
              <a:lin ang="5400000" scaled="1"/>
            </a:gradFill>
            <a:ln w="38100" algn="ctr">
              <a:solidFill>
                <a:srgbClr val="DDDDDD"/>
              </a:solidFill>
              <a:round/>
              <a:headEnd/>
              <a:tailEnd/>
            </a:ln>
            <a:effectLst/>
          </p:spPr>
          <p:txBody>
            <a:bodyPr wrap="none" anchor="ctr"/>
            <a:lstStyle/>
            <a:p>
              <a:endParaRPr lang="zh-CN" altLang="en-US">
                <a:solidFill>
                  <a:schemeClr val="bg2">
                    <a:lumMod val="25000"/>
                  </a:schemeClr>
                </a:solidFill>
              </a:endParaRPr>
            </a:p>
          </p:txBody>
        </p:sp>
        <p:sp>
          <p:nvSpPr>
            <p:cNvPr id="60" name="Freeform 8">
              <a:extLst>
                <a:ext uri="{FF2B5EF4-FFF2-40B4-BE49-F238E27FC236}">
                  <a16:creationId xmlns:a16="http://schemas.microsoft.com/office/drawing/2014/main" id="{19CCBC3C-32A1-404A-8380-30D9AC7DFB60}"/>
                </a:ext>
              </a:extLst>
            </p:cNvPr>
            <p:cNvSpPr>
              <a:spLocks/>
            </p:cNvSpPr>
            <p:nvPr/>
          </p:nvSpPr>
          <p:spPr bwMode="gray">
            <a:xfrm>
              <a:off x="6653869" y="2780928"/>
              <a:ext cx="2098708" cy="481013"/>
            </a:xfrm>
            <a:custGeom>
              <a:avLst/>
              <a:gdLst/>
              <a:ahLst/>
              <a:cxnLst>
                <a:cxn ang="0">
                  <a:pos x="6" y="297"/>
                </a:cxn>
                <a:cxn ang="0">
                  <a:pos x="18" y="174"/>
                </a:cxn>
                <a:cxn ang="0">
                  <a:pos x="171" y="30"/>
                </a:cxn>
                <a:cxn ang="0">
                  <a:pos x="352" y="13"/>
                </a:cxn>
                <a:cxn ang="0">
                  <a:pos x="922" y="10"/>
                </a:cxn>
                <a:cxn ang="0">
                  <a:pos x="1061" y="12"/>
                </a:cxn>
                <a:cxn ang="0">
                  <a:pos x="1251" y="190"/>
                </a:cxn>
                <a:cxn ang="0">
                  <a:pos x="1257" y="303"/>
                </a:cxn>
                <a:cxn ang="0">
                  <a:pos x="6" y="297"/>
                </a:cxn>
              </a:cxnLst>
              <a:rect l="0" t="0" r="r" b="b"/>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rgbClr val="949769">
                <a:alpha val="50000"/>
              </a:srgbClr>
            </a:solidFill>
            <a:ln w="38100" cap="flat" cmpd="sng">
              <a:noFill/>
              <a:prstDash val="solid"/>
              <a:round/>
              <a:headEnd/>
              <a:tailEnd/>
            </a:ln>
            <a:effectLst/>
          </p:spPr>
          <p:txBody>
            <a:bodyPr wrap="none" anchor="ctr"/>
            <a:lstStyle/>
            <a:p>
              <a:endParaRPr lang="zh-CN" altLang="en-US">
                <a:solidFill>
                  <a:schemeClr val="bg2">
                    <a:lumMod val="25000"/>
                  </a:schemeClr>
                </a:solidFill>
              </a:endParaRPr>
            </a:p>
          </p:txBody>
        </p:sp>
        <p:sp>
          <p:nvSpPr>
            <p:cNvPr id="61" name="Rectangle 9">
              <a:extLst>
                <a:ext uri="{FF2B5EF4-FFF2-40B4-BE49-F238E27FC236}">
                  <a16:creationId xmlns:a16="http://schemas.microsoft.com/office/drawing/2014/main" id="{5E515340-24A7-46CE-AB20-9BC92B958627}"/>
                </a:ext>
              </a:extLst>
            </p:cNvPr>
            <p:cNvSpPr>
              <a:spLocks noChangeArrowheads="1"/>
            </p:cNvSpPr>
            <p:nvPr/>
          </p:nvSpPr>
          <p:spPr bwMode="gray">
            <a:xfrm>
              <a:off x="6668017" y="2828553"/>
              <a:ext cx="2035074" cy="345028"/>
            </a:xfrm>
            <a:prstGeom prst="rect">
              <a:avLst/>
            </a:prstGeom>
            <a:noFill/>
            <a:ln w="9525" algn="ctr">
              <a:noFill/>
              <a:miter lim="800000"/>
              <a:headEnd/>
              <a:tailEnd/>
            </a:ln>
            <a:effectLst/>
          </p:spPr>
          <p:txBody>
            <a:bodyPr wrap="square">
              <a:spAutoFit/>
            </a:bodyPr>
            <a:lstStyle/>
            <a:p>
              <a:pPr lvl="0" algn="ctr"/>
              <a:r>
                <a:rPr lang="zh-TW" altLang="en-US" sz="2000" b="1" dirty="0">
                  <a:solidFill>
                    <a:schemeClr val="bg2">
                      <a:lumMod val="25000"/>
                    </a:schemeClr>
                  </a:solidFill>
                  <a:effectLst/>
                  <a:latin typeface="標楷體" pitchFamily="65" charset="-120"/>
                  <a:ea typeface="標楷體" pitchFamily="65" charset="-120"/>
                </a:rPr>
                <a:t>擴大接案種類</a:t>
              </a:r>
            </a:p>
          </p:txBody>
        </p:sp>
        <p:sp>
          <p:nvSpPr>
            <p:cNvPr id="62" name="文字方塊 61">
              <a:extLst>
                <a:ext uri="{FF2B5EF4-FFF2-40B4-BE49-F238E27FC236}">
                  <a16:creationId xmlns:a16="http://schemas.microsoft.com/office/drawing/2014/main" id="{E29C9508-FD7C-48DE-9424-92303811A6F4}"/>
                </a:ext>
              </a:extLst>
            </p:cNvPr>
            <p:cNvSpPr txBox="1"/>
            <p:nvPr/>
          </p:nvSpPr>
          <p:spPr>
            <a:xfrm>
              <a:off x="7348822" y="2780928"/>
              <a:ext cx="184731" cy="461665"/>
            </a:xfrm>
            <a:prstGeom prst="rect">
              <a:avLst/>
            </a:prstGeom>
            <a:noFill/>
          </p:spPr>
          <p:txBody>
            <a:bodyPr wrap="none" rtlCol="0">
              <a:spAutoFit/>
            </a:bodyPr>
            <a:lstStyle/>
            <a:p>
              <a:endParaRPr lang="zh-TW" altLang="en-US" dirty="0">
                <a:solidFill>
                  <a:schemeClr val="bg2">
                    <a:lumMod val="25000"/>
                  </a:schemeClr>
                </a:solidFill>
              </a:endParaRPr>
            </a:p>
          </p:txBody>
        </p:sp>
        <p:sp>
          <p:nvSpPr>
            <p:cNvPr id="81" name="AutoShape 7">
              <a:extLst>
                <a:ext uri="{FF2B5EF4-FFF2-40B4-BE49-F238E27FC236}">
                  <a16:creationId xmlns:a16="http://schemas.microsoft.com/office/drawing/2014/main" id="{F5648BA9-4AE3-4E05-826F-87AEA3C669C0}"/>
                </a:ext>
              </a:extLst>
            </p:cNvPr>
            <p:cNvSpPr>
              <a:spLocks noChangeArrowheads="1"/>
            </p:cNvSpPr>
            <p:nvPr/>
          </p:nvSpPr>
          <p:spPr bwMode="gray">
            <a:xfrm>
              <a:off x="6709465" y="3265292"/>
              <a:ext cx="1993626" cy="1621180"/>
            </a:xfrm>
            <a:prstGeom prst="roundRect">
              <a:avLst>
                <a:gd name="adj" fmla="val 19894"/>
              </a:avLst>
            </a:prstGeom>
            <a:noFill/>
            <a:ln w="9525" algn="ctr">
              <a:noFill/>
              <a:miter lim="800000"/>
              <a:headEnd/>
              <a:tailEnd/>
            </a:ln>
            <a:effectLst/>
          </p:spPr>
          <p:txBody>
            <a:bodyPr wrap="square">
              <a:spAutoFit/>
            </a:bodyPr>
            <a:lstStyle/>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產業趨勢，建築住宅需求力道仍低</a:t>
              </a:r>
              <a:endParaRPr lang="en-US" altLang="zh-TW" sz="1400" b="1" dirty="0">
                <a:solidFill>
                  <a:schemeClr val="bg2">
                    <a:lumMod val="25000"/>
                  </a:schemeClr>
                </a:solidFill>
                <a:effectLst/>
                <a:latin typeface="標楷體" pitchFamily="65" charset="-120"/>
                <a:ea typeface="標楷體" pitchFamily="65" charset="-120"/>
              </a:endParaRPr>
            </a:p>
            <a:p>
              <a:pPr marL="342900" indent="-342900" algn="l">
                <a:buFont typeface="Arial" panose="020B0604020202020204" pitchFamily="34" charset="0"/>
                <a:buChar char="•"/>
              </a:pPr>
              <a:r>
                <a:rPr lang="zh-TW" altLang="en-US" sz="1400" b="1" dirty="0">
                  <a:solidFill>
                    <a:schemeClr val="bg2">
                      <a:lumMod val="25000"/>
                    </a:schemeClr>
                  </a:solidFill>
                  <a:effectLst/>
                  <a:latin typeface="標楷體" pitchFamily="65" charset="-120"/>
                  <a:ea typeface="標楷體" pitchFamily="65" charset="-120"/>
                </a:rPr>
                <a:t>擴大接案類型，拓展廠辦、醫院、學校等非住宅建案</a:t>
              </a:r>
            </a:p>
            <a:p>
              <a:pPr marL="342900" indent="-342900" algn="l">
                <a:buFont typeface="Arial" panose="020B0604020202020204" pitchFamily="34" charset="0"/>
                <a:buChar char="•"/>
              </a:pPr>
              <a:endParaRPr lang="zh-CN" altLang="en-US" sz="1400" dirty="0">
                <a:solidFill>
                  <a:schemeClr val="bg2">
                    <a:lumMod val="25000"/>
                  </a:schemeClr>
                </a:solidFill>
                <a:effectLst/>
                <a:latin typeface="標楷體" pitchFamily="65" charset="-120"/>
                <a:ea typeface="標楷體" pitchFamily="65" charset="-120"/>
              </a:endParaRPr>
            </a:p>
          </p:txBody>
        </p:sp>
      </p:grpSp>
      <p:sp>
        <p:nvSpPr>
          <p:cNvPr id="83" name="＞形箭號 81">
            <a:extLst>
              <a:ext uri="{FF2B5EF4-FFF2-40B4-BE49-F238E27FC236}">
                <a16:creationId xmlns:a16="http://schemas.microsoft.com/office/drawing/2014/main" id="{49C7879F-F70C-4531-9880-9FD944C3A6A3}"/>
              </a:ext>
            </a:extLst>
          </p:cNvPr>
          <p:cNvSpPr/>
          <p:nvPr/>
        </p:nvSpPr>
        <p:spPr bwMode="auto">
          <a:xfrm>
            <a:off x="6897216" y="4464817"/>
            <a:ext cx="384964" cy="576064"/>
          </a:xfrm>
          <a:prstGeom prst="chevron">
            <a:avLst/>
          </a:prstGeom>
          <a:gradFill>
            <a:gsLst>
              <a:gs pos="5000">
                <a:srgbClr val="2C4200"/>
              </a:gs>
              <a:gs pos="2000">
                <a:srgbClr val="2C4200"/>
              </a:gs>
            </a:gsLst>
            <a:lin ang="16200000" scaled="0"/>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bg2">
                  <a:lumMod val="25000"/>
                </a:schemeClr>
              </a:solidFill>
              <a:effectLst>
                <a:outerShdw blurRad="38100" dist="38100" dir="2700000" algn="tl">
                  <a:srgbClr val="000000">
                    <a:alpha val="43137"/>
                  </a:srgbClr>
                </a:outerShdw>
              </a:effectLst>
              <a:latin typeface="Times New Roman" pitchFamily="18" charset="0"/>
              <a:ea typeface="新細明體" pitchFamily="18" charset="-120"/>
            </a:endParaRPr>
          </a:p>
        </p:txBody>
      </p:sp>
    </p:spTree>
    <p:extLst>
      <p:ext uri="{BB962C8B-B14F-4D97-AF65-F5344CB8AC3E}">
        <p14:creationId xmlns:p14="http://schemas.microsoft.com/office/powerpoint/2010/main" val="99631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7396315" y="5907099"/>
            <a:ext cx="2228850" cy="365125"/>
          </a:xfrm>
        </p:spPr>
        <p:txBody>
          <a:bodyPr/>
          <a:lstStyle/>
          <a:p>
            <a:pPr>
              <a:defRPr/>
            </a:pPr>
            <a:fld id="{596BE8B9-FF4B-4CFA-B0DB-C44372531CF7}" type="slidenum">
              <a:rPr lang="en-US" altLang="zh-TW" smtClean="0">
                <a:solidFill>
                  <a:schemeClr val="accent2">
                    <a:lumMod val="50000"/>
                  </a:schemeClr>
                </a:solidFill>
              </a:rPr>
              <a:pPr>
                <a:defRPr/>
              </a:pPr>
              <a:t>3</a:t>
            </a:fld>
            <a:endParaRPr lang="en-US" altLang="zh-TW">
              <a:solidFill>
                <a:schemeClr val="accent2">
                  <a:lumMod val="50000"/>
                </a:schemeClr>
              </a:solidFill>
            </a:endParaRPr>
          </a:p>
        </p:txBody>
      </p:sp>
      <p:sp>
        <p:nvSpPr>
          <p:cNvPr id="199067" name="Rectangle 411"/>
          <p:cNvSpPr>
            <a:spLocks noGrp="1" noChangeArrowheads="1"/>
          </p:cNvSpPr>
          <p:nvPr>
            <p:ph type="title" idx="4294967295"/>
          </p:nvPr>
        </p:nvSpPr>
        <p:spPr>
          <a:xfrm>
            <a:off x="1856656" y="188640"/>
            <a:ext cx="7842250" cy="838200"/>
          </a:xfrm>
        </p:spPr>
        <p:txBody>
          <a:bodyPr vert="horz" lIns="91440" tIns="45720" rIns="91440" bIns="45720" rtlCol="0" anchor="ctr">
            <a:normAutofit fontScale="90000"/>
          </a:bodyPr>
          <a:lstStyle/>
          <a:p>
            <a:pPr algn="r">
              <a:lnSpc>
                <a:spcPct val="150000"/>
              </a:lnSpc>
            </a:pPr>
            <a:r>
              <a:rPr lang="zh-TW" altLang="en-US" sz="4000" b="1" cap="all" dirty="0">
                <a:solidFill>
                  <a:schemeClr val="accent2">
                    <a:lumMod val="50000"/>
                  </a:schemeClr>
                </a:solidFill>
                <a:latin typeface="標楷體" pitchFamily="65" charset="-120"/>
                <a:ea typeface="標楷體" pitchFamily="65" charset="-120"/>
                <a:cs typeface="+mn-cs"/>
              </a:rPr>
              <a:t>大 綱</a:t>
            </a:r>
            <a:endParaRPr lang="en-US" altLang="zh-CN" sz="4000" b="1" cap="all" dirty="0">
              <a:solidFill>
                <a:schemeClr val="accent2">
                  <a:lumMod val="50000"/>
                </a:schemeClr>
              </a:solidFill>
              <a:latin typeface="標楷體" pitchFamily="65" charset="-120"/>
              <a:ea typeface="標楷體" pitchFamily="65" charset="-120"/>
              <a:cs typeface="+mn-cs"/>
            </a:endParaRPr>
          </a:p>
        </p:txBody>
      </p:sp>
      <p:sp>
        <p:nvSpPr>
          <p:cNvPr id="199081" name="AutoShape 425"/>
          <p:cNvSpPr>
            <a:spLocks noChangeArrowheads="1"/>
          </p:cNvSpPr>
          <p:nvPr/>
        </p:nvSpPr>
        <p:spPr bwMode="gray">
          <a:xfrm>
            <a:off x="1328936" y="2620998"/>
            <a:ext cx="849334" cy="952018"/>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199082" name="AutoShape 426"/>
          <p:cNvSpPr>
            <a:spLocks noChangeArrowheads="1"/>
          </p:cNvSpPr>
          <p:nvPr/>
        </p:nvSpPr>
        <p:spPr bwMode="gray">
          <a:xfrm>
            <a:off x="2044134" y="2801074"/>
            <a:ext cx="5739435" cy="627926"/>
          </a:xfrm>
          <a:prstGeom prst="cube">
            <a:avLst>
              <a:gd name="adj" fmla="val 12949"/>
            </a:avLst>
          </a:prstGeom>
          <a:gradFill rotWithShape="1">
            <a:gsLst>
              <a:gs pos="0">
                <a:srgbClr val="FFC000">
                  <a:lumMod val="49000"/>
                </a:srgbClr>
              </a:gs>
              <a:gs pos="100000">
                <a:srgbClr val="FFC000">
                  <a:lumMod val="77000"/>
                  <a:lumOff val="23000"/>
                </a:srgbClr>
              </a:gs>
            </a:gsLst>
            <a:lin ang="2700000" scaled="1"/>
          </a:gra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199083" name="Text Box 427"/>
          <p:cNvSpPr txBox="1">
            <a:spLocks noChangeArrowheads="1"/>
          </p:cNvSpPr>
          <p:nvPr/>
        </p:nvSpPr>
        <p:spPr bwMode="white">
          <a:xfrm>
            <a:off x="2212746" y="2895327"/>
            <a:ext cx="4639162" cy="461665"/>
          </a:xfrm>
          <a:prstGeom prst="rect">
            <a:avLst/>
          </a:prstGeom>
          <a:noFill/>
          <a:ln w="9525">
            <a:noFill/>
            <a:miter lim="800000"/>
            <a:headEnd/>
            <a:tailEnd/>
          </a:ln>
          <a:effectLst>
            <a:outerShdw dist="17961" dir="2700000" algn="ctr" rotWithShape="0">
              <a:srgbClr val="4D4D4D">
                <a:alpha val="20000"/>
              </a:srgbClr>
            </a:outerShdw>
          </a:effectLst>
        </p:spPr>
        <p:txBody>
          <a:bodyPr anchor="ctr">
            <a:spAutoFit/>
          </a:bodyPr>
          <a:lstStyle>
            <a:defPPr>
              <a:defRPr lang="zh-TW"/>
            </a:defPPr>
            <a:lvl1pPr algn="l">
              <a:spcBef>
                <a:spcPct val="50000"/>
              </a:spcBef>
              <a:defRPr b="1">
                <a:latin typeface="標楷體" panose="03000509000000000000" pitchFamily="65" charset="-120"/>
                <a:ea typeface="標楷體" panose="03000509000000000000" pitchFamily="65" charset="-120"/>
              </a:defRPr>
            </a:lvl1pPr>
          </a:lstStyle>
          <a:p>
            <a:r>
              <a:rPr lang="zh-TW" altLang="en-US" dirty="0">
                <a:solidFill>
                  <a:srgbClr val="002060"/>
                </a:solidFill>
              </a:rPr>
              <a:t>申請流程</a:t>
            </a:r>
          </a:p>
        </p:txBody>
      </p:sp>
      <p:sp>
        <p:nvSpPr>
          <p:cNvPr id="199084" name="Text Box 428"/>
          <p:cNvSpPr txBox="1">
            <a:spLocks noChangeArrowheads="1"/>
          </p:cNvSpPr>
          <p:nvPr/>
        </p:nvSpPr>
        <p:spPr bwMode="white">
          <a:xfrm>
            <a:off x="1280592" y="2862801"/>
            <a:ext cx="718501" cy="461665"/>
          </a:xfrm>
          <a:prstGeom prst="rect">
            <a:avLst/>
          </a:prstGeom>
          <a:noFill/>
          <a:ln w="9525" algn="ctr">
            <a:noFill/>
            <a:miter lim="800000"/>
            <a:headEnd/>
            <a:tailEnd/>
          </a:ln>
          <a:effectLst/>
        </p:spPr>
        <p:txBody>
          <a:bodyPr>
            <a:spAutoFit/>
          </a:bodyPr>
          <a:lstStyle/>
          <a:p>
            <a:pPr>
              <a:spcBef>
                <a:spcPct val="50000"/>
              </a:spcBef>
            </a:pPr>
            <a:r>
              <a:rPr lang="en-US" altLang="zh-CN" b="1" dirty="0">
                <a:solidFill>
                  <a:schemeClr val="bg1"/>
                </a:solidFill>
                <a:latin typeface="標楷體" panose="03000509000000000000" pitchFamily="65" charset="-120"/>
                <a:ea typeface="標楷體" panose="03000509000000000000" pitchFamily="65" charset="-120"/>
              </a:rPr>
              <a:t>02</a:t>
            </a:r>
          </a:p>
        </p:txBody>
      </p:sp>
      <p:sp>
        <p:nvSpPr>
          <p:cNvPr id="199086" name="AutoShape 430"/>
          <p:cNvSpPr>
            <a:spLocks noChangeArrowheads="1"/>
          </p:cNvSpPr>
          <p:nvPr/>
        </p:nvSpPr>
        <p:spPr bwMode="gray">
          <a:xfrm>
            <a:off x="1328936" y="836712"/>
            <a:ext cx="849334" cy="952017"/>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199087" name="AutoShape 431"/>
          <p:cNvSpPr>
            <a:spLocks noChangeArrowheads="1"/>
          </p:cNvSpPr>
          <p:nvPr/>
        </p:nvSpPr>
        <p:spPr bwMode="gray">
          <a:xfrm>
            <a:off x="2096768" y="974001"/>
            <a:ext cx="5739435" cy="627927"/>
          </a:xfrm>
          <a:prstGeom prst="cube">
            <a:avLst>
              <a:gd name="adj" fmla="val 12949"/>
            </a:avLst>
          </a:prstGeom>
          <a:gradFill rotWithShape="1">
            <a:gsLst>
              <a:gs pos="0">
                <a:schemeClr val="accent6">
                  <a:lumMod val="50000"/>
                </a:schemeClr>
              </a:gs>
              <a:gs pos="100000">
                <a:schemeClr val="accent6">
                  <a:lumMod val="60000"/>
                  <a:lumOff val="40000"/>
                </a:schemeClr>
              </a:gs>
            </a:gsLst>
            <a:lin ang="2700000" scaled="1"/>
          </a:gra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199088" name="Text Box 432"/>
          <p:cNvSpPr txBox="1">
            <a:spLocks noChangeArrowheads="1"/>
          </p:cNvSpPr>
          <p:nvPr/>
        </p:nvSpPr>
        <p:spPr bwMode="white">
          <a:xfrm>
            <a:off x="2265380" y="1060847"/>
            <a:ext cx="4639162" cy="461665"/>
          </a:xfrm>
          <a:prstGeom prst="rect">
            <a:avLst/>
          </a:prstGeom>
          <a:noFill/>
          <a:ln w="9525">
            <a:noFill/>
            <a:miter lim="800000"/>
            <a:headEnd/>
            <a:tailEnd/>
          </a:ln>
          <a:effectLst>
            <a:outerShdw dist="17961" dir="2700000" algn="ctr" rotWithShape="0">
              <a:srgbClr val="4D4D4D">
                <a:alpha val="20000"/>
              </a:srgbClr>
            </a:outerShdw>
          </a:effectLst>
        </p:spPr>
        <p:txBody>
          <a:bodyPr anchor="ctr">
            <a:spAutoFit/>
          </a:bodyPr>
          <a:lstStyle>
            <a:defPPr>
              <a:defRPr lang="zh-TW"/>
            </a:defPPr>
            <a:lvl1pPr algn="l">
              <a:spcBef>
                <a:spcPct val="50000"/>
              </a:spcBef>
              <a:defRPr b="1">
                <a:solidFill>
                  <a:srgbClr val="FAFAFA"/>
                </a:solidFill>
                <a:latin typeface="標楷體" panose="03000509000000000000" pitchFamily="65" charset="-120"/>
                <a:ea typeface="標楷體" panose="03000509000000000000" pitchFamily="65" charset="-120"/>
              </a:defRPr>
            </a:lvl1pPr>
          </a:lstStyle>
          <a:p>
            <a:r>
              <a:rPr lang="zh-TW" altLang="en-US" dirty="0">
                <a:solidFill>
                  <a:srgbClr val="002060"/>
                </a:solidFill>
              </a:rPr>
              <a:t>獎助學金計畫簡介</a:t>
            </a:r>
          </a:p>
        </p:txBody>
      </p:sp>
      <p:sp>
        <p:nvSpPr>
          <p:cNvPr id="199089" name="Text Box 433"/>
          <p:cNvSpPr txBox="1">
            <a:spLocks noChangeArrowheads="1"/>
          </p:cNvSpPr>
          <p:nvPr/>
        </p:nvSpPr>
        <p:spPr bwMode="white">
          <a:xfrm>
            <a:off x="1280592" y="1124744"/>
            <a:ext cx="718501" cy="461665"/>
          </a:xfrm>
          <a:prstGeom prst="rect">
            <a:avLst/>
          </a:prstGeom>
          <a:noFill/>
          <a:ln w="9525" algn="ctr">
            <a:noFill/>
            <a:miter lim="800000"/>
            <a:headEnd/>
            <a:tailEnd/>
          </a:ln>
          <a:effectLst/>
        </p:spPr>
        <p:txBody>
          <a:bodyPr>
            <a:spAutoFit/>
          </a:bodyPr>
          <a:lstStyle/>
          <a:p>
            <a:pPr>
              <a:spcBef>
                <a:spcPct val="50000"/>
              </a:spcBef>
            </a:pPr>
            <a:r>
              <a:rPr lang="en-US" altLang="zh-CN" b="1" dirty="0">
                <a:solidFill>
                  <a:schemeClr val="bg1"/>
                </a:solidFill>
                <a:latin typeface="標楷體" panose="03000509000000000000" pitchFamily="65" charset="-120"/>
                <a:ea typeface="標楷體" panose="03000509000000000000" pitchFamily="65" charset="-120"/>
              </a:rPr>
              <a:t>01</a:t>
            </a:r>
          </a:p>
        </p:txBody>
      </p:sp>
      <p:sp>
        <p:nvSpPr>
          <p:cNvPr id="199097" name="AutoShape 441"/>
          <p:cNvSpPr>
            <a:spLocks noChangeArrowheads="1"/>
          </p:cNvSpPr>
          <p:nvPr/>
        </p:nvSpPr>
        <p:spPr bwMode="gray">
          <a:xfrm>
            <a:off x="7727806" y="2915880"/>
            <a:ext cx="330296" cy="369104"/>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199099" name="AutoShape 443"/>
          <p:cNvSpPr>
            <a:spLocks noChangeArrowheads="1"/>
          </p:cNvSpPr>
          <p:nvPr/>
        </p:nvSpPr>
        <p:spPr bwMode="gray">
          <a:xfrm>
            <a:off x="7780440" y="1127043"/>
            <a:ext cx="330296" cy="369104"/>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3" name="Line 96"/>
          <p:cNvSpPr>
            <a:spLocks noChangeShapeType="1"/>
          </p:cNvSpPr>
          <p:nvPr/>
        </p:nvSpPr>
        <p:spPr bwMode="auto">
          <a:xfrm>
            <a:off x="2921382" y="2086045"/>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94" name="Text Box 97"/>
          <p:cNvSpPr txBox="1">
            <a:spLocks noChangeArrowheads="1"/>
          </p:cNvSpPr>
          <p:nvPr/>
        </p:nvSpPr>
        <p:spPr bwMode="auto">
          <a:xfrm>
            <a:off x="3616022" y="1644182"/>
            <a:ext cx="28007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獎助對象</a:t>
            </a:r>
            <a:r>
              <a:rPr lang="en-US" altLang="zh-TW" b="1" dirty="0">
                <a:solidFill>
                  <a:srgbClr val="002060"/>
                </a:solidFill>
                <a:effectLst/>
                <a:latin typeface="標楷體" panose="03000509000000000000" pitchFamily="65" charset="-120"/>
                <a:ea typeface="標楷體" panose="03000509000000000000" pitchFamily="65" charset="-120"/>
              </a:rPr>
              <a:t>_</a:t>
            </a:r>
            <a:r>
              <a:rPr lang="zh-TW" altLang="en-US" b="1" dirty="0">
                <a:solidFill>
                  <a:srgbClr val="002060"/>
                </a:solidFill>
                <a:effectLst/>
                <a:latin typeface="標楷體" panose="03000509000000000000" pitchFamily="65" charset="-120"/>
                <a:ea typeface="標楷體" panose="03000509000000000000" pitchFamily="65" charset="-120"/>
              </a:rPr>
              <a:t>資格條件</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grpSp>
        <p:nvGrpSpPr>
          <p:cNvPr id="5" name="群組 4"/>
          <p:cNvGrpSpPr/>
          <p:nvPr/>
        </p:nvGrpSpPr>
        <p:grpSpPr>
          <a:xfrm>
            <a:off x="2365669" y="1628800"/>
            <a:ext cx="694640" cy="495776"/>
            <a:chOff x="2941733" y="3284984"/>
            <a:chExt cx="694640" cy="495776"/>
          </a:xfrm>
        </p:grpSpPr>
        <p:grpSp>
          <p:nvGrpSpPr>
            <p:cNvPr id="92" name="Group 88"/>
            <p:cNvGrpSpPr>
              <a:grpSpLocks/>
            </p:cNvGrpSpPr>
            <p:nvPr/>
          </p:nvGrpSpPr>
          <p:grpSpPr bwMode="auto">
            <a:xfrm>
              <a:off x="2941733" y="3284984"/>
              <a:ext cx="694640" cy="495776"/>
              <a:chOff x="1110" y="2658"/>
              <a:chExt cx="1549" cy="1351"/>
            </a:xfrm>
          </p:grpSpPr>
          <p:sp>
            <p:nvSpPr>
              <p:cNvPr id="96" name="AutoShape 89"/>
              <p:cNvSpPr>
                <a:spLocks noChangeArrowheads="1"/>
              </p:cNvSpPr>
              <p:nvPr/>
            </p:nvSpPr>
            <p:spPr bwMode="gray">
              <a:xfrm>
                <a:off x="1123" y="2680"/>
                <a:ext cx="1536" cy="1329"/>
              </a:xfrm>
              <a:prstGeom prst="hexagon">
                <a:avLst>
                  <a:gd name="adj" fmla="val 28916"/>
                  <a:gd name="vf" fmla="val 115470"/>
                </a:avLst>
              </a:prstGeom>
              <a:gradFill rotWithShape="1">
                <a:gsLst>
                  <a:gs pos="0">
                    <a:schemeClr val="accent6">
                      <a:lumMod val="50000"/>
                    </a:schemeClr>
                  </a:gs>
                  <a:gs pos="100000">
                    <a:schemeClr val="accent6">
                      <a:lumMod val="60000"/>
                      <a:lumOff val="40000"/>
                    </a:schemeClr>
                  </a:gs>
                </a:gsLst>
                <a:lin ang="2700000" scaled="1"/>
              </a:gradFill>
              <a:ln w="9525">
                <a:no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7" name="AutoShape 90"/>
              <p:cNvSpPr>
                <a:spLocks noChangeArrowheads="1"/>
              </p:cNvSpPr>
              <p:nvPr/>
            </p:nvSpPr>
            <p:spPr bwMode="gray">
              <a:xfrm>
                <a:off x="1110" y="2658"/>
                <a:ext cx="1536" cy="1329"/>
              </a:xfrm>
              <a:prstGeom prst="hexagon">
                <a:avLst>
                  <a:gd name="adj" fmla="val 28916"/>
                  <a:gd name="vf" fmla="val 115470"/>
                </a:avLst>
              </a:prstGeom>
              <a:gradFill rotWithShape="1">
                <a:gsLst>
                  <a:gs pos="0">
                    <a:schemeClr val="accent6">
                      <a:lumMod val="50000"/>
                    </a:schemeClr>
                  </a:gs>
                  <a:gs pos="100000">
                    <a:schemeClr val="accent6">
                      <a:lumMod val="60000"/>
                      <a:lumOff val="40000"/>
                    </a:schemeClr>
                  </a:gs>
                </a:gsLst>
                <a:lin ang="2700000" scaled="1"/>
              </a:gradFill>
              <a:ln w="9525">
                <a:solidFill>
                  <a:srgbClr val="FFFFFF"/>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8" name="AutoShape 91"/>
              <p:cNvSpPr>
                <a:spLocks noChangeArrowheads="1"/>
              </p:cNvSpPr>
              <p:nvPr/>
            </p:nvSpPr>
            <p:spPr bwMode="gray">
              <a:xfrm>
                <a:off x="1200" y="2736"/>
                <a:ext cx="1350" cy="1168"/>
              </a:xfrm>
              <a:prstGeom prst="hexagon">
                <a:avLst>
                  <a:gd name="adj" fmla="val 28896"/>
                  <a:gd name="vf" fmla="val 115470"/>
                </a:avLst>
              </a:prstGeom>
              <a:gradFill rotWithShape="1">
                <a:gsLst>
                  <a:gs pos="0">
                    <a:schemeClr val="accent6">
                      <a:lumMod val="50000"/>
                    </a:schemeClr>
                  </a:gs>
                  <a:gs pos="100000">
                    <a:schemeClr val="accent6">
                      <a:lumMod val="60000"/>
                      <a:lumOff val="40000"/>
                    </a:schemeClr>
                  </a:gs>
                </a:gsLst>
                <a:lin ang="2700000" scaled="1"/>
              </a:gradFill>
              <a:ln w="9525">
                <a:solidFill>
                  <a:srgbClr val="FFFFFF"/>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95" name="Text Box 98"/>
            <p:cNvSpPr txBox="1">
              <a:spLocks noChangeArrowheads="1"/>
            </p:cNvSpPr>
            <p:nvPr/>
          </p:nvSpPr>
          <p:spPr bwMode="gray">
            <a:xfrm>
              <a:off x="3144337" y="3372710"/>
              <a:ext cx="299564" cy="344322"/>
            </a:xfrm>
            <a:prstGeom prst="rect">
              <a:avLst/>
            </a:prstGeom>
            <a:gradFill rotWithShape="1">
              <a:gsLst>
                <a:gs pos="0">
                  <a:schemeClr val="accent6">
                    <a:lumMod val="50000"/>
                  </a:schemeClr>
                </a:gs>
                <a:gs pos="100000">
                  <a:schemeClr val="accent6">
                    <a:lumMod val="60000"/>
                    <a:lumOff val="40000"/>
                  </a:schemeClr>
                </a:gs>
              </a:gsLst>
              <a:lin ang="2700000" scaled="1"/>
            </a:gradFill>
            <a:ln w="9525">
              <a:noFill/>
              <a:miter lim="800000"/>
              <a:headEnd/>
              <a:tailEnd/>
            </a:ln>
            <a:effectLst/>
          </p:spPr>
          <p:txBody>
            <a:bodyPr wrap="none" anchor="ctr"/>
            <a:lstStyle>
              <a:defPPr>
                <a:defRPr lang="zh-TW"/>
              </a:defPPr>
              <a:lvl1pPr>
                <a:defRPr b="1">
                  <a:latin typeface="標楷體" panose="03000509000000000000" pitchFamily="65" charset="-120"/>
                  <a:ea typeface="標楷體" panose="03000509000000000000" pitchFamily="65" charset="-120"/>
                </a:defRPr>
              </a:lvl1pPr>
            </a:lstStyle>
            <a:p>
              <a:r>
                <a:rPr lang="en-US" altLang="zh-TW" dirty="0">
                  <a:solidFill>
                    <a:srgbClr val="002060"/>
                  </a:solidFill>
                </a:rPr>
                <a:t>1</a:t>
              </a:r>
            </a:p>
          </p:txBody>
        </p:sp>
      </p:grpSp>
      <p:grpSp>
        <p:nvGrpSpPr>
          <p:cNvPr id="85" name="Group 92"/>
          <p:cNvGrpSpPr>
            <a:grpSpLocks/>
          </p:cNvGrpSpPr>
          <p:nvPr/>
        </p:nvGrpSpPr>
        <p:grpSpPr bwMode="auto">
          <a:xfrm>
            <a:off x="2365669" y="2216022"/>
            <a:ext cx="694640" cy="495776"/>
            <a:chOff x="3174" y="2656"/>
            <a:chExt cx="1549" cy="1351"/>
          </a:xfrm>
        </p:grpSpPr>
        <p:sp>
          <p:nvSpPr>
            <p:cNvPr id="89" name="AutoShape 93"/>
            <p:cNvSpPr>
              <a:spLocks noChangeArrowheads="1"/>
            </p:cNvSpPr>
            <p:nvPr/>
          </p:nvSpPr>
          <p:spPr bwMode="gray">
            <a:xfrm>
              <a:off x="3187" y="2679"/>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0" name="AutoShape 94"/>
            <p:cNvSpPr>
              <a:spLocks noChangeArrowheads="1"/>
            </p:cNvSpPr>
            <p:nvPr/>
          </p:nvSpPr>
          <p:spPr bwMode="gray">
            <a:xfrm>
              <a:off x="3174" y="2656"/>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1" name="AutoShape 95"/>
            <p:cNvSpPr>
              <a:spLocks noChangeArrowheads="1"/>
            </p:cNvSpPr>
            <p:nvPr/>
          </p:nvSpPr>
          <p:spPr bwMode="gray">
            <a:xfrm>
              <a:off x="3264" y="2736"/>
              <a:ext cx="1350" cy="1168"/>
            </a:xfrm>
            <a:prstGeom prst="hexagon">
              <a:avLst>
                <a:gd name="adj" fmla="val 2889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86" name="Line 99"/>
          <p:cNvSpPr>
            <a:spLocks noChangeShapeType="1"/>
          </p:cNvSpPr>
          <p:nvPr/>
        </p:nvSpPr>
        <p:spPr bwMode="auto">
          <a:xfrm>
            <a:off x="2988433" y="5130922"/>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87" name="Text Box 100"/>
          <p:cNvSpPr txBox="1">
            <a:spLocks noChangeArrowheads="1"/>
          </p:cNvSpPr>
          <p:nvPr/>
        </p:nvSpPr>
        <p:spPr bwMode="auto">
          <a:xfrm>
            <a:off x="3616022" y="2183732"/>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資格條件</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sp>
        <p:nvSpPr>
          <p:cNvPr id="88" name="Text Box 101"/>
          <p:cNvSpPr txBox="1">
            <a:spLocks noChangeArrowheads="1"/>
          </p:cNvSpPr>
          <p:nvPr/>
        </p:nvSpPr>
        <p:spPr bwMode="gray">
          <a:xfrm>
            <a:off x="2511649" y="2255740"/>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dirty="0">
                <a:solidFill>
                  <a:srgbClr val="002060"/>
                </a:solidFill>
                <a:latin typeface="Arial" charset="0"/>
                <a:ea typeface="新細明體" charset="-120"/>
              </a:rPr>
              <a:t>2</a:t>
            </a:r>
          </a:p>
        </p:txBody>
      </p:sp>
      <p:grpSp>
        <p:nvGrpSpPr>
          <p:cNvPr id="78" name="Group 102"/>
          <p:cNvGrpSpPr>
            <a:grpSpLocks/>
          </p:cNvGrpSpPr>
          <p:nvPr/>
        </p:nvGrpSpPr>
        <p:grpSpPr bwMode="auto">
          <a:xfrm>
            <a:off x="2432720" y="5296070"/>
            <a:ext cx="694640" cy="495776"/>
            <a:chOff x="1110" y="2656"/>
            <a:chExt cx="1549" cy="1351"/>
          </a:xfrm>
        </p:grpSpPr>
        <p:sp>
          <p:nvSpPr>
            <p:cNvPr id="82" name="AutoShape 103"/>
            <p:cNvSpPr>
              <a:spLocks noChangeArrowheads="1"/>
            </p:cNvSpPr>
            <p:nvPr/>
          </p:nvSpPr>
          <p:spPr bwMode="gray">
            <a:xfrm>
              <a:off x="1123" y="2679"/>
              <a:ext cx="1536" cy="1328"/>
            </a:xfrm>
            <a:prstGeom prst="hexagon">
              <a:avLst>
                <a:gd name="adj" fmla="val 28916"/>
                <a:gd name="vf" fmla="val 115470"/>
              </a:avLst>
            </a:prstGeom>
            <a:gradFill rotWithShape="1">
              <a:gsLst>
                <a:gs pos="0">
                  <a:srgbClr val="92D050">
                    <a:lumMod val="22000"/>
                  </a:srgbClr>
                </a:gs>
                <a:gs pos="100000">
                  <a:srgbClr val="92D050"/>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83" name="AutoShape 104"/>
            <p:cNvSpPr>
              <a:spLocks noChangeArrowheads="1"/>
            </p:cNvSpPr>
            <p:nvPr/>
          </p:nvSpPr>
          <p:spPr bwMode="gray">
            <a:xfrm>
              <a:off x="1110" y="2656"/>
              <a:ext cx="1536" cy="1328"/>
            </a:xfrm>
            <a:prstGeom prst="hexagon">
              <a:avLst>
                <a:gd name="adj" fmla="val 28916"/>
                <a:gd name="vf" fmla="val 115470"/>
              </a:avLst>
            </a:prstGeom>
            <a:gradFill rotWithShape="1">
              <a:gsLst>
                <a:gs pos="0">
                  <a:srgbClr val="92D050">
                    <a:lumMod val="22000"/>
                  </a:srgbClr>
                </a:gs>
                <a:gs pos="100000">
                  <a:srgbClr val="92D050"/>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84" name="AutoShape 105"/>
            <p:cNvSpPr>
              <a:spLocks noChangeArrowheads="1"/>
            </p:cNvSpPr>
            <p:nvPr/>
          </p:nvSpPr>
          <p:spPr bwMode="gray">
            <a:xfrm>
              <a:off x="1200" y="2736"/>
              <a:ext cx="1350" cy="1168"/>
            </a:xfrm>
            <a:prstGeom prst="hexagon">
              <a:avLst>
                <a:gd name="adj" fmla="val 28896"/>
                <a:gd name="vf" fmla="val 115470"/>
              </a:avLst>
            </a:prstGeom>
            <a:gradFill rotWithShape="1">
              <a:gsLst>
                <a:gs pos="0">
                  <a:srgbClr val="92D050">
                    <a:lumMod val="22000"/>
                  </a:srgbClr>
                </a:gs>
                <a:gs pos="100000">
                  <a:srgbClr val="92D050"/>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79" name="Line 110"/>
          <p:cNvSpPr>
            <a:spLocks noChangeShapeType="1"/>
          </p:cNvSpPr>
          <p:nvPr/>
        </p:nvSpPr>
        <p:spPr bwMode="auto">
          <a:xfrm>
            <a:off x="3020081" y="5783406"/>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80" name="Text Box 111"/>
          <p:cNvSpPr txBox="1">
            <a:spLocks noChangeArrowheads="1"/>
          </p:cNvSpPr>
          <p:nvPr/>
        </p:nvSpPr>
        <p:spPr bwMode="auto">
          <a:xfrm>
            <a:off x="3825260" y="5312635"/>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企業事蹟</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sp>
        <p:nvSpPr>
          <p:cNvPr id="81" name="Text Box 112"/>
          <p:cNvSpPr txBox="1">
            <a:spLocks noChangeArrowheads="1"/>
          </p:cNvSpPr>
          <p:nvPr/>
        </p:nvSpPr>
        <p:spPr bwMode="gray">
          <a:xfrm>
            <a:off x="2578700" y="5318881"/>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b="1" dirty="0">
                <a:solidFill>
                  <a:srgbClr val="002060"/>
                </a:solidFill>
                <a:latin typeface="Arial" charset="0"/>
                <a:ea typeface="新細明體" charset="-120"/>
              </a:rPr>
              <a:t>1</a:t>
            </a:r>
            <a:endParaRPr lang="en-US" altLang="zh-TW" sz="2400" b="1" dirty="0">
              <a:solidFill>
                <a:srgbClr val="002060"/>
              </a:solidFill>
              <a:latin typeface="Arial" charset="0"/>
              <a:ea typeface="新細明體" charset="-120"/>
            </a:endParaRPr>
          </a:p>
        </p:txBody>
      </p:sp>
      <p:sp>
        <p:nvSpPr>
          <p:cNvPr id="46" name="Line 96"/>
          <p:cNvSpPr>
            <a:spLocks noChangeShapeType="1"/>
          </p:cNvSpPr>
          <p:nvPr/>
        </p:nvSpPr>
        <p:spPr bwMode="auto">
          <a:xfrm>
            <a:off x="2953030" y="3933056"/>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47" name="Text Box 97"/>
          <p:cNvSpPr txBox="1">
            <a:spLocks noChangeArrowheads="1"/>
          </p:cNvSpPr>
          <p:nvPr/>
        </p:nvSpPr>
        <p:spPr bwMode="auto">
          <a:xfrm>
            <a:off x="3647670" y="3501008"/>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獎學金申請流程</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grpSp>
        <p:nvGrpSpPr>
          <p:cNvPr id="48" name="群組 47"/>
          <p:cNvGrpSpPr/>
          <p:nvPr/>
        </p:nvGrpSpPr>
        <p:grpSpPr>
          <a:xfrm>
            <a:off x="2397317" y="3509288"/>
            <a:ext cx="694640" cy="495776"/>
            <a:chOff x="2941733" y="3284984"/>
            <a:chExt cx="694640" cy="495776"/>
          </a:xfrm>
        </p:grpSpPr>
        <p:grpSp>
          <p:nvGrpSpPr>
            <p:cNvPr id="49" name="Group 88"/>
            <p:cNvGrpSpPr>
              <a:grpSpLocks/>
            </p:cNvGrpSpPr>
            <p:nvPr/>
          </p:nvGrpSpPr>
          <p:grpSpPr bwMode="auto">
            <a:xfrm>
              <a:off x="2941733" y="3284984"/>
              <a:ext cx="694640" cy="495776"/>
              <a:chOff x="1110" y="2658"/>
              <a:chExt cx="1549" cy="1351"/>
            </a:xfrm>
          </p:grpSpPr>
          <p:sp>
            <p:nvSpPr>
              <p:cNvPr id="51" name="AutoShape 89"/>
              <p:cNvSpPr>
                <a:spLocks noChangeArrowheads="1"/>
              </p:cNvSpPr>
              <p:nvPr/>
            </p:nvSpPr>
            <p:spPr bwMode="gray">
              <a:xfrm>
                <a:off x="1123" y="2680"/>
                <a:ext cx="1536" cy="1329"/>
              </a:xfrm>
              <a:prstGeom prst="hexagon">
                <a:avLst>
                  <a:gd name="adj" fmla="val 28916"/>
                  <a:gd name="vf" fmla="val 115470"/>
                </a:avLst>
              </a:prstGeom>
              <a:gradFill rotWithShape="1">
                <a:gsLst>
                  <a:gs pos="0">
                    <a:srgbClr val="FFC000">
                      <a:lumMod val="49000"/>
                    </a:srgbClr>
                  </a:gs>
                  <a:gs pos="100000">
                    <a:srgbClr val="FFC000">
                      <a:lumMod val="77000"/>
                      <a:lumOff val="23000"/>
                    </a:srgbClr>
                  </a:gs>
                </a:gsLst>
                <a:lin ang="2700000" scaled="1"/>
              </a:gradFill>
              <a:ln w="9525">
                <a:solidFill>
                  <a:srgbClr val="FFFFFF"/>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52" name="AutoShape 90"/>
              <p:cNvSpPr>
                <a:spLocks noChangeArrowheads="1"/>
              </p:cNvSpPr>
              <p:nvPr/>
            </p:nvSpPr>
            <p:spPr bwMode="gray">
              <a:xfrm>
                <a:off x="1110" y="2658"/>
                <a:ext cx="1536" cy="1329"/>
              </a:xfrm>
              <a:prstGeom prst="hexagon">
                <a:avLst>
                  <a:gd name="adj" fmla="val 28916"/>
                  <a:gd name="vf" fmla="val 115470"/>
                </a:avLst>
              </a:prstGeom>
              <a:gradFill rotWithShape="1">
                <a:gsLst>
                  <a:gs pos="0">
                    <a:srgbClr val="FFC000">
                      <a:lumMod val="49000"/>
                    </a:srgbClr>
                  </a:gs>
                  <a:gs pos="100000">
                    <a:srgbClr val="FFC000">
                      <a:lumMod val="77000"/>
                      <a:lumOff val="23000"/>
                    </a:srgbClr>
                  </a:gs>
                </a:gsLst>
                <a:lin ang="2700000" scaled="1"/>
              </a:gradFill>
              <a:ln w="9525">
                <a:solidFill>
                  <a:srgbClr val="FFFFFF"/>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53" name="AutoShape 91"/>
              <p:cNvSpPr>
                <a:spLocks noChangeArrowheads="1"/>
              </p:cNvSpPr>
              <p:nvPr/>
            </p:nvSpPr>
            <p:spPr bwMode="gray">
              <a:xfrm>
                <a:off x="1200" y="2736"/>
                <a:ext cx="1350" cy="1168"/>
              </a:xfrm>
              <a:prstGeom prst="hexagon">
                <a:avLst>
                  <a:gd name="adj" fmla="val 28896"/>
                  <a:gd name="vf" fmla="val 115470"/>
                </a:avLst>
              </a:prstGeom>
              <a:gradFill rotWithShape="1">
                <a:gsLst>
                  <a:gs pos="0">
                    <a:srgbClr val="FFC000">
                      <a:lumMod val="49000"/>
                    </a:srgbClr>
                  </a:gs>
                  <a:gs pos="100000">
                    <a:srgbClr val="FFC000">
                      <a:lumMod val="77000"/>
                      <a:lumOff val="23000"/>
                    </a:srgbClr>
                  </a:gs>
                </a:gsLst>
                <a:lin ang="2700000" scaled="1"/>
              </a:gradFill>
              <a:ln w="9525">
                <a:solidFill>
                  <a:srgbClr val="FFFFFF"/>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50" name="Text Box 98"/>
            <p:cNvSpPr txBox="1">
              <a:spLocks noChangeArrowheads="1"/>
            </p:cNvSpPr>
            <p:nvPr/>
          </p:nvSpPr>
          <p:spPr bwMode="gray">
            <a:xfrm>
              <a:off x="3144337" y="3372710"/>
              <a:ext cx="299564" cy="344322"/>
            </a:xfrm>
            <a:prstGeom prst="rect">
              <a:avLst/>
            </a:prstGeom>
            <a:gradFill rotWithShape="1">
              <a:gsLst>
                <a:gs pos="0">
                  <a:srgbClr val="FFC000">
                    <a:lumMod val="49000"/>
                  </a:srgbClr>
                </a:gs>
                <a:gs pos="100000">
                  <a:srgbClr val="FFC000">
                    <a:lumMod val="77000"/>
                    <a:lumOff val="23000"/>
                  </a:srgbClr>
                </a:gs>
              </a:gsLst>
              <a:lin ang="2700000" scaled="1"/>
            </a:gradFill>
            <a:ln w="9525">
              <a:noFill/>
              <a:miter lim="800000"/>
              <a:headEnd/>
              <a:tailEnd/>
            </a:ln>
            <a:effectLst/>
          </p:spPr>
          <p:txBody>
            <a:bodyPr wrap="none" anchor="ctr"/>
            <a:lstStyle>
              <a:defPPr>
                <a:defRPr lang="zh-TW"/>
              </a:defPPr>
              <a:lvl1pPr>
                <a:defRPr b="1">
                  <a:latin typeface="標楷體" panose="03000509000000000000" pitchFamily="65" charset="-120"/>
                  <a:ea typeface="標楷體" panose="03000509000000000000" pitchFamily="65" charset="-120"/>
                </a:defRPr>
              </a:lvl1pPr>
            </a:lstStyle>
            <a:p>
              <a:r>
                <a:rPr lang="en-US" altLang="zh-TW" dirty="0">
                  <a:solidFill>
                    <a:srgbClr val="002060"/>
                  </a:solidFill>
                </a:rPr>
                <a:t>1</a:t>
              </a:r>
            </a:p>
          </p:txBody>
        </p:sp>
      </p:grpSp>
      <p:sp>
        <p:nvSpPr>
          <p:cNvPr id="61" name="AutoShape 420"/>
          <p:cNvSpPr>
            <a:spLocks noChangeArrowheads="1"/>
          </p:cNvSpPr>
          <p:nvPr/>
        </p:nvSpPr>
        <p:spPr bwMode="gray">
          <a:xfrm>
            <a:off x="1328936" y="4493207"/>
            <a:ext cx="849334" cy="952017"/>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62" name="AutoShape 421"/>
          <p:cNvSpPr>
            <a:spLocks noChangeArrowheads="1"/>
          </p:cNvSpPr>
          <p:nvPr/>
        </p:nvSpPr>
        <p:spPr bwMode="gray">
          <a:xfrm>
            <a:off x="2051727" y="4631492"/>
            <a:ext cx="5739435" cy="627927"/>
          </a:xfrm>
          <a:prstGeom prst="cube">
            <a:avLst>
              <a:gd name="adj" fmla="val 12949"/>
            </a:avLst>
          </a:prstGeom>
          <a:gradFill rotWithShape="1">
            <a:gsLst>
              <a:gs pos="0">
                <a:srgbClr val="92D050">
                  <a:lumMod val="22000"/>
                </a:srgbClr>
              </a:gs>
              <a:gs pos="100000">
                <a:srgbClr val="92D050"/>
              </a:gs>
            </a:gsLst>
            <a:lin ang="2700000" scaled="1"/>
          </a:gra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63" name="Text Box 422"/>
          <p:cNvSpPr txBox="1">
            <a:spLocks noChangeArrowheads="1"/>
          </p:cNvSpPr>
          <p:nvPr/>
        </p:nvSpPr>
        <p:spPr bwMode="white">
          <a:xfrm>
            <a:off x="2265380" y="4725144"/>
            <a:ext cx="4639162" cy="461665"/>
          </a:xfrm>
          <a:prstGeom prst="rect">
            <a:avLst/>
          </a:prstGeom>
          <a:noFill/>
          <a:ln w="9525">
            <a:noFill/>
            <a:miter lim="800000"/>
            <a:headEnd/>
            <a:tailEnd/>
          </a:ln>
          <a:effectLst>
            <a:outerShdw dist="17961" dir="2700000" algn="ctr" rotWithShape="0">
              <a:srgbClr val="4D4D4D">
                <a:alpha val="20000"/>
              </a:srgbClr>
            </a:outerShdw>
          </a:effectLst>
        </p:spPr>
        <p:txBody>
          <a:bodyPr anchor="ctr">
            <a:spAutoFit/>
          </a:bodyPr>
          <a:lstStyle/>
          <a:p>
            <a:pPr algn="l">
              <a:spcBef>
                <a:spcPct val="50000"/>
              </a:spcBef>
            </a:pPr>
            <a:r>
              <a:rPr lang="zh-TW" altLang="en-US" b="1" dirty="0">
                <a:solidFill>
                  <a:srgbClr val="002060"/>
                </a:solidFill>
                <a:latin typeface="標楷體" panose="03000509000000000000" pitchFamily="65" charset="-120"/>
                <a:ea typeface="標楷體" panose="03000509000000000000" pitchFamily="65" charset="-120"/>
              </a:rPr>
              <a:t>企業簡介</a:t>
            </a:r>
            <a:endParaRPr lang="en-US" altLang="zh-CN" b="1" dirty="0">
              <a:solidFill>
                <a:srgbClr val="002060"/>
              </a:solidFill>
              <a:latin typeface="標楷體" panose="03000509000000000000" pitchFamily="65" charset="-120"/>
              <a:ea typeface="標楷體" panose="03000509000000000000" pitchFamily="65" charset="-120"/>
            </a:endParaRPr>
          </a:p>
        </p:txBody>
      </p:sp>
      <p:sp>
        <p:nvSpPr>
          <p:cNvPr id="64" name="Text Box 423"/>
          <p:cNvSpPr txBox="1">
            <a:spLocks noChangeArrowheads="1"/>
          </p:cNvSpPr>
          <p:nvPr/>
        </p:nvSpPr>
        <p:spPr bwMode="white">
          <a:xfrm>
            <a:off x="1333226" y="4776787"/>
            <a:ext cx="718501" cy="461665"/>
          </a:xfrm>
          <a:prstGeom prst="rect">
            <a:avLst/>
          </a:prstGeom>
          <a:noFill/>
          <a:ln w="9525" algn="ctr">
            <a:noFill/>
            <a:miter lim="800000"/>
            <a:headEnd/>
            <a:tailEnd/>
          </a:ln>
          <a:effectLst/>
        </p:spPr>
        <p:txBody>
          <a:bodyPr>
            <a:spAutoFit/>
          </a:bodyPr>
          <a:lstStyle/>
          <a:p>
            <a:pPr>
              <a:spcBef>
                <a:spcPct val="50000"/>
              </a:spcBef>
            </a:pPr>
            <a:r>
              <a:rPr lang="en-US" altLang="zh-CN" b="1" dirty="0">
                <a:solidFill>
                  <a:schemeClr val="bg1"/>
                </a:solidFill>
                <a:latin typeface="標楷體" panose="03000509000000000000" pitchFamily="65" charset="-120"/>
                <a:ea typeface="標楷體" panose="03000509000000000000" pitchFamily="65" charset="-120"/>
              </a:rPr>
              <a:t>03</a:t>
            </a:r>
          </a:p>
        </p:txBody>
      </p:sp>
      <p:sp>
        <p:nvSpPr>
          <p:cNvPr id="66" name="AutoShape 439"/>
          <p:cNvSpPr>
            <a:spLocks noChangeArrowheads="1"/>
          </p:cNvSpPr>
          <p:nvPr/>
        </p:nvSpPr>
        <p:spPr bwMode="gray">
          <a:xfrm>
            <a:off x="7780440" y="4783538"/>
            <a:ext cx="330296" cy="369104"/>
          </a:xfrm>
          <a:prstGeom prst="cube">
            <a:avLst>
              <a:gd name="adj" fmla="val 17060"/>
            </a:avLst>
          </a:prstGeom>
          <a:solidFill>
            <a:srgbClr val="4D4D4D"/>
          </a:solidFill>
          <a:ln w="9525">
            <a:noFill/>
            <a:miter lim="800000"/>
            <a:headEnd/>
            <a:tailEnd/>
          </a:ln>
          <a:effectLst/>
        </p:spPr>
        <p:txBody>
          <a:bodyPr wrap="none" anchor="ctr"/>
          <a:lstStyle/>
          <a:p>
            <a:endParaRPr lang="zh-CN"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67" name="Line 96"/>
          <p:cNvSpPr>
            <a:spLocks noChangeShapeType="1"/>
          </p:cNvSpPr>
          <p:nvPr/>
        </p:nvSpPr>
        <p:spPr bwMode="auto">
          <a:xfrm>
            <a:off x="2953030" y="2636912"/>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grpSp>
        <p:nvGrpSpPr>
          <p:cNvPr id="68" name="Group 92"/>
          <p:cNvGrpSpPr>
            <a:grpSpLocks/>
          </p:cNvGrpSpPr>
          <p:nvPr/>
        </p:nvGrpSpPr>
        <p:grpSpPr bwMode="auto">
          <a:xfrm>
            <a:off x="2432720" y="5837554"/>
            <a:ext cx="694640" cy="495776"/>
            <a:chOff x="3174" y="2656"/>
            <a:chExt cx="1549" cy="1351"/>
          </a:xfrm>
        </p:grpSpPr>
        <p:sp>
          <p:nvSpPr>
            <p:cNvPr id="69" name="AutoShape 93"/>
            <p:cNvSpPr>
              <a:spLocks noChangeArrowheads="1"/>
            </p:cNvSpPr>
            <p:nvPr/>
          </p:nvSpPr>
          <p:spPr bwMode="gray">
            <a:xfrm>
              <a:off x="3187" y="2679"/>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70" name="AutoShape 94"/>
            <p:cNvSpPr>
              <a:spLocks noChangeArrowheads="1"/>
            </p:cNvSpPr>
            <p:nvPr/>
          </p:nvSpPr>
          <p:spPr bwMode="gray">
            <a:xfrm>
              <a:off x="3174" y="2656"/>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99" name="AutoShape 95"/>
            <p:cNvSpPr>
              <a:spLocks noChangeArrowheads="1"/>
            </p:cNvSpPr>
            <p:nvPr/>
          </p:nvSpPr>
          <p:spPr bwMode="gray">
            <a:xfrm>
              <a:off x="3264" y="2736"/>
              <a:ext cx="1350" cy="1168"/>
            </a:xfrm>
            <a:prstGeom prst="hexagon">
              <a:avLst>
                <a:gd name="adj" fmla="val 2889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100" name="Line 99"/>
          <p:cNvSpPr>
            <a:spLocks noChangeShapeType="1"/>
          </p:cNvSpPr>
          <p:nvPr/>
        </p:nvSpPr>
        <p:spPr bwMode="auto">
          <a:xfrm>
            <a:off x="2988433" y="6237312"/>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101" name="Text Box 100"/>
          <p:cNvSpPr txBox="1">
            <a:spLocks noChangeArrowheads="1"/>
          </p:cNvSpPr>
          <p:nvPr/>
        </p:nvSpPr>
        <p:spPr bwMode="auto">
          <a:xfrm>
            <a:off x="3800872" y="5805264"/>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經營管理</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sp>
        <p:nvSpPr>
          <p:cNvPr id="102" name="Text Box 101"/>
          <p:cNvSpPr txBox="1">
            <a:spLocks noChangeArrowheads="1"/>
          </p:cNvSpPr>
          <p:nvPr/>
        </p:nvSpPr>
        <p:spPr bwMode="gray">
          <a:xfrm>
            <a:off x="2578700" y="5877272"/>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dirty="0">
                <a:solidFill>
                  <a:srgbClr val="002060"/>
                </a:solidFill>
                <a:latin typeface="Arial" charset="0"/>
                <a:ea typeface="新細明體" charset="-120"/>
              </a:rPr>
              <a:t>2</a:t>
            </a:r>
          </a:p>
        </p:txBody>
      </p:sp>
      <p:grpSp>
        <p:nvGrpSpPr>
          <p:cNvPr id="60" name="Group 92"/>
          <p:cNvGrpSpPr>
            <a:grpSpLocks/>
          </p:cNvGrpSpPr>
          <p:nvPr/>
        </p:nvGrpSpPr>
        <p:grpSpPr bwMode="auto">
          <a:xfrm>
            <a:off x="2386152" y="4085352"/>
            <a:ext cx="694640" cy="495776"/>
            <a:chOff x="3174" y="2656"/>
            <a:chExt cx="1549" cy="1351"/>
          </a:xfrm>
        </p:grpSpPr>
        <p:sp>
          <p:nvSpPr>
            <p:cNvPr id="71" name="AutoShape 93"/>
            <p:cNvSpPr>
              <a:spLocks noChangeArrowheads="1"/>
            </p:cNvSpPr>
            <p:nvPr/>
          </p:nvSpPr>
          <p:spPr bwMode="gray">
            <a:xfrm>
              <a:off x="3187" y="2679"/>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72" name="AutoShape 94"/>
            <p:cNvSpPr>
              <a:spLocks noChangeArrowheads="1"/>
            </p:cNvSpPr>
            <p:nvPr/>
          </p:nvSpPr>
          <p:spPr bwMode="gray">
            <a:xfrm>
              <a:off x="3174" y="2656"/>
              <a:ext cx="1536" cy="1328"/>
            </a:xfrm>
            <a:prstGeom prst="hexagon">
              <a:avLst>
                <a:gd name="adj" fmla="val 2891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sp>
          <p:nvSpPr>
            <p:cNvPr id="73" name="AutoShape 95"/>
            <p:cNvSpPr>
              <a:spLocks noChangeArrowheads="1"/>
            </p:cNvSpPr>
            <p:nvPr/>
          </p:nvSpPr>
          <p:spPr bwMode="gray">
            <a:xfrm>
              <a:off x="3264" y="2736"/>
              <a:ext cx="1350" cy="1168"/>
            </a:xfrm>
            <a:prstGeom prst="hexagon">
              <a:avLst>
                <a:gd name="adj" fmla="val 28896"/>
                <a:gd name="vf" fmla="val 115470"/>
              </a:avLst>
            </a:prstGeom>
            <a:gradFill rotWithShape="1">
              <a:gsLst>
                <a:gs pos="0">
                  <a:srgbClr val="662D71">
                    <a:lumMod val="46000"/>
                  </a:srgbClr>
                </a:gs>
                <a:gs pos="100000">
                  <a:srgbClr val="BE55D3">
                    <a:lumMod val="39000"/>
                    <a:lumOff val="61000"/>
                  </a:srgbClr>
                </a:gs>
              </a:gsLst>
              <a:lin ang="2700000" scaled="1"/>
            </a:gradFill>
            <a:ln w="9525">
              <a:solidFill>
                <a:schemeClr val="bg1">
                  <a:lumMod val="20000"/>
                  <a:lumOff val="80000"/>
                </a:schemeClr>
              </a:solidFill>
              <a:miter lim="800000"/>
              <a:headEnd/>
              <a:tailEnd/>
            </a:ln>
            <a:effectLst/>
          </p:spPr>
          <p:txBody>
            <a:bodyPr wrap="none" anchor="ctr"/>
            <a:lstStyle/>
            <a:p>
              <a:endParaRPr lang="zh-TW" altLang="en-US" b="1">
                <a:solidFill>
                  <a:schemeClr val="accent2">
                    <a:lumMod val="50000"/>
                  </a:schemeClr>
                </a:solidFill>
                <a:latin typeface="標楷體" panose="03000509000000000000" pitchFamily="65" charset="-120"/>
                <a:ea typeface="標楷體" panose="03000509000000000000" pitchFamily="65" charset="-120"/>
              </a:endParaRPr>
            </a:p>
          </p:txBody>
        </p:sp>
      </p:grpSp>
      <p:sp>
        <p:nvSpPr>
          <p:cNvPr id="103" name="Text Box 101"/>
          <p:cNvSpPr txBox="1">
            <a:spLocks noChangeArrowheads="1"/>
          </p:cNvSpPr>
          <p:nvPr/>
        </p:nvSpPr>
        <p:spPr bwMode="gray">
          <a:xfrm>
            <a:off x="2557142" y="4104513"/>
            <a:ext cx="2860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TW" sz="2400" b="1" dirty="0">
                <a:solidFill>
                  <a:srgbClr val="002060"/>
                </a:solidFill>
                <a:latin typeface="Arial" charset="0"/>
                <a:ea typeface="新細明體" charset="-120"/>
              </a:rPr>
              <a:t>2</a:t>
            </a:r>
          </a:p>
        </p:txBody>
      </p:sp>
      <p:sp>
        <p:nvSpPr>
          <p:cNvPr id="104" name="Line 96"/>
          <p:cNvSpPr>
            <a:spLocks noChangeShapeType="1"/>
          </p:cNvSpPr>
          <p:nvPr/>
        </p:nvSpPr>
        <p:spPr bwMode="auto">
          <a:xfrm>
            <a:off x="2953030" y="4509120"/>
            <a:ext cx="437623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accent2">
                  <a:lumMod val="50000"/>
                </a:schemeClr>
              </a:solidFill>
            </a:endParaRPr>
          </a:p>
        </p:txBody>
      </p:sp>
      <p:sp>
        <p:nvSpPr>
          <p:cNvPr id="105" name="Text Box 100"/>
          <p:cNvSpPr txBox="1">
            <a:spLocks noChangeArrowheads="1"/>
          </p:cNvSpPr>
          <p:nvPr/>
        </p:nvSpPr>
        <p:spPr bwMode="auto">
          <a:xfrm>
            <a:off x="3621687" y="4047455"/>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zh-TW" altLang="en-US" b="1" dirty="0">
                <a:solidFill>
                  <a:srgbClr val="002060"/>
                </a:solidFill>
                <a:effectLst/>
                <a:latin typeface="標楷體" panose="03000509000000000000" pitchFamily="65" charset="-120"/>
                <a:ea typeface="標楷體" panose="03000509000000000000" pitchFamily="65" charset="-120"/>
              </a:rPr>
              <a:t>獎學金報名時程</a:t>
            </a:r>
            <a:endParaRPr lang="en-US" altLang="zh-TW" b="1" dirty="0">
              <a:solidFill>
                <a:srgbClr val="002060"/>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0862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BAF9D2C-992D-4D97-A182-ACB291B6D35E}" type="slidenum">
              <a:rPr lang="en-US" altLang="zh-TW" smtClean="0"/>
              <a:pPr>
                <a:defRPr/>
              </a:pPr>
              <a:t>4</a:t>
            </a:fld>
            <a:endParaRPr lang="en-US" altLang="zh-TW"/>
          </a:p>
        </p:txBody>
      </p:sp>
      <p:sp>
        <p:nvSpPr>
          <p:cNvPr id="2" name="標題 1"/>
          <p:cNvSpPr>
            <a:spLocks noGrp="1"/>
          </p:cNvSpPr>
          <p:nvPr>
            <p:ph type="title" idx="4294967295"/>
          </p:nvPr>
        </p:nvSpPr>
        <p:spPr>
          <a:xfrm>
            <a:off x="2063750" y="44624"/>
            <a:ext cx="7842250" cy="838200"/>
          </a:xfrm>
        </p:spPr>
        <p:txBody>
          <a:bodyPr vert="horz" lIns="91440" tIns="45720" rIns="91440" bIns="45720" rtlCol="0" anchor="ctr">
            <a:normAutofit fontScale="90000"/>
          </a:bodyPr>
          <a:lstStyle/>
          <a:p>
            <a:pPr algn="r">
              <a:lnSpc>
                <a:spcPct val="150000"/>
              </a:lnSpc>
            </a:pPr>
            <a:r>
              <a:rPr lang="zh-TW" altLang="en-US" sz="4000" b="1" cap="all" dirty="0">
                <a:solidFill>
                  <a:schemeClr val="accent2">
                    <a:lumMod val="50000"/>
                  </a:schemeClr>
                </a:solidFill>
                <a:latin typeface="標楷體" pitchFamily="65" charset="-120"/>
                <a:ea typeface="標楷體" pitchFamily="65" charset="-120"/>
                <a:cs typeface="+mn-cs"/>
              </a:rPr>
              <a:t>獎助對象說明</a:t>
            </a:r>
          </a:p>
        </p:txBody>
      </p:sp>
      <p:grpSp>
        <p:nvGrpSpPr>
          <p:cNvPr id="3" name="群組 2">
            <a:extLst>
              <a:ext uri="{FF2B5EF4-FFF2-40B4-BE49-F238E27FC236}">
                <a16:creationId xmlns:a16="http://schemas.microsoft.com/office/drawing/2014/main" id="{055A53D3-4055-4627-BF12-9D99C7B96404}"/>
              </a:ext>
            </a:extLst>
          </p:cNvPr>
          <p:cNvGrpSpPr/>
          <p:nvPr/>
        </p:nvGrpSpPr>
        <p:grpSpPr>
          <a:xfrm>
            <a:off x="781408" y="1303164"/>
            <a:ext cx="2234009" cy="4400550"/>
            <a:chOff x="3835994" y="1306984"/>
            <a:chExt cx="2234009" cy="4400550"/>
          </a:xfrm>
        </p:grpSpPr>
        <p:sp>
          <p:nvSpPr>
            <p:cNvPr id="13" name="AutoShape 11"/>
            <p:cNvSpPr>
              <a:spLocks noChangeArrowheads="1"/>
            </p:cNvSpPr>
            <p:nvPr/>
          </p:nvSpPr>
          <p:spPr bwMode="gray">
            <a:xfrm rot="5400000">
              <a:off x="2752724" y="2390254"/>
              <a:ext cx="4400550" cy="2234009"/>
            </a:xfrm>
            <a:prstGeom prst="roundRect">
              <a:avLst>
                <a:gd name="adj" fmla="val 19894"/>
              </a:avLst>
            </a:prstGeom>
            <a:solidFill>
              <a:schemeClr val="tx1">
                <a:lumMod val="65000"/>
                <a:lumOff val="35000"/>
              </a:schemeClr>
            </a:solidFill>
            <a:ln>
              <a:solidFill>
                <a:schemeClr val="tx1">
                  <a:lumMod val="65000"/>
                  <a:lumOff val="35000"/>
                </a:schemeClr>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l"/>
              <a:endParaRPr lang="zh-TW" altLang="en-US" sz="1800">
                <a:solidFill>
                  <a:srgbClr val="333333"/>
                </a:solidFill>
                <a:effectLst/>
                <a:latin typeface="Arial" charset="0"/>
              </a:endParaRPr>
            </a:p>
          </p:txBody>
        </p:sp>
        <p:sp>
          <p:nvSpPr>
            <p:cNvPr id="14" name="Text Box 12"/>
            <p:cNvSpPr txBox="1">
              <a:spLocks noChangeArrowheads="1"/>
            </p:cNvSpPr>
            <p:nvPr/>
          </p:nvSpPr>
          <p:spPr bwMode="gray">
            <a:xfrm>
              <a:off x="4232920" y="1772816"/>
              <a:ext cx="1382173" cy="34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wordArtVert" wrap="square" anchor="ctr">
              <a:spAutoFit/>
            </a:bodyPr>
            <a:lstStyle/>
            <a:p>
              <a:pPr algn="l"/>
              <a:r>
                <a:rPr lang="zh-TW" altLang="en-US" sz="1800" b="1" dirty="0">
                  <a:solidFill>
                    <a:schemeClr val="bg1"/>
                  </a:solidFill>
                  <a:effectLst/>
                </a:rPr>
                <a:t>大三在學學生</a:t>
              </a:r>
              <a:endParaRPr lang="en-US" altLang="zh-TW" sz="1800" b="1" dirty="0">
                <a:solidFill>
                  <a:schemeClr val="bg1"/>
                </a:solidFill>
                <a:effectLst/>
              </a:endParaRPr>
            </a:p>
            <a:p>
              <a:pPr algn="l"/>
              <a:endParaRPr lang="en-US" altLang="zh-TW" sz="1800" b="1" dirty="0">
                <a:solidFill>
                  <a:schemeClr val="bg1"/>
                </a:solidFill>
                <a:effectLst/>
              </a:endParaRPr>
            </a:p>
            <a:p>
              <a:pPr algn="l"/>
              <a:r>
                <a:rPr lang="zh-TW" altLang="en-US" sz="1800" b="1" dirty="0">
                  <a:solidFill>
                    <a:schemeClr val="bg1"/>
                  </a:solidFill>
                  <a:effectLst/>
                </a:rPr>
                <a:t>即將入學</a:t>
              </a:r>
              <a:r>
                <a:rPr lang="zh-TW" altLang="zh-TW" sz="1800" b="1" dirty="0">
                  <a:solidFill>
                    <a:schemeClr val="bg1"/>
                  </a:solidFill>
                  <a:effectLst/>
                </a:rPr>
                <a:t>碩士班</a:t>
              </a:r>
              <a:r>
                <a:rPr lang="zh-TW" altLang="en-US" sz="1800" b="1" dirty="0">
                  <a:solidFill>
                    <a:schemeClr val="bg1"/>
                  </a:solidFill>
                  <a:effectLst/>
                </a:rPr>
                <a:t>或</a:t>
              </a:r>
              <a:endParaRPr lang="en-US" altLang="zh-TW" sz="1800" b="1" dirty="0">
                <a:solidFill>
                  <a:schemeClr val="bg1"/>
                </a:solidFill>
                <a:effectLst/>
              </a:endParaRPr>
            </a:p>
            <a:p>
              <a:pPr algn="l"/>
              <a:r>
                <a:rPr lang="zh-TW" altLang="en-US" sz="1800" b="1" dirty="0">
                  <a:solidFill>
                    <a:schemeClr val="bg1"/>
                  </a:solidFill>
                  <a:effectLst/>
                </a:rPr>
                <a:t>碩士班一年級在</a:t>
              </a:r>
              <a:r>
                <a:rPr lang="zh-TW" altLang="zh-TW" sz="1800" b="1" dirty="0">
                  <a:solidFill>
                    <a:schemeClr val="bg1"/>
                  </a:solidFill>
                  <a:effectLst/>
                </a:rPr>
                <a:t>學學生</a:t>
              </a:r>
              <a:endParaRPr lang="zh-TW" altLang="en-US" sz="1800" b="1" dirty="0">
                <a:solidFill>
                  <a:schemeClr val="bg1"/>
                </a:solidFill>
                <a:effectLst/>
              </a:endParaRPr>
            </a:p>
          </p:txBody>
        </p:sp>
      </p:grpSp>
      <p:grpSp>
        <p:nvGrpSpPr>
          <p:cNvPr id="33" name="群組 32">
            <a:extLst>
              <a:ext uri="{FF2B5EF4-FFF2-40B4-BE49-F238E27FC236}">
                <a16:creationId xmlns:a16="http://schemas.microsoft.com/office/drawing/2014/main" id="{A18A4AC7-648E-4A88-B6D6-2CEB30F47ABD}"/>
              </a:ext>
            </a:extLst>
          </p:cNvPr>
          <p:cNvGrpSpPr/>
          <p:nvPr/>
        </p:nvGrpSpPr>
        <p:grpSpPr>
          <a:xfrm>
            <a:off x="3584848" y="908720"/>
            <a:ext cx="5949780" cy="5360528"/>
            <a:chOff x="2022566" y="168165"/>
            <a:chExt cx="2234009" cy="4244391"/>
          </a:xfrm>
        </p:grpSpPr>
        <p:sp>
          <p:nvSpPr>
            <p:cNvPr id="34" name="AutoShape 11">
              <a:extLst>
                <a:ext uri="{FF2B5EF4-FFF2-40B4-BE49-F238E27FC236}">
                  <a16:creationId xmlns:a16="http://schemas.microsoft.com/office/drawing/2014/main" id="{CFDE61A1-425D-43EC-8FA5-46532E88F179}"/>
                </a:ext>
              </a:extLst>
            </p:cNvPr>
            <p:cNvSpPr>
              <a:spLocks noChangeArrowheads="1"/>
            </p:cNvSpPr>
            <p:nvPr/>
          </p:nvSpPr>
          <p:spPr bwMode="gray">
            <a:xfrm rot="5400000">
              <a:off x="1017375" y="1173356"/>
              <a:ext cx="4244391" cy="2234009"/>
            </a:xfrm>
            <a:prstGeom prst="roundRect">
              <a:avLst>
                <a:gd name="adj" fmla="val 19894"/>
              </a:avLst>
            </a:prstGeom>
            <a:solidFill>
              <a:schemeClr val="tx1">
                <a:lumMod val="65000"/>
                <a:lumOff val="35000"/>
              </a:schemeClr>
            </a:solidFill>
            <a:ln>
              <a:solidFill>
                <a:schemeClr val="tx1">
                  <a:lumMod val="65000"/>
                  <a:lumOff val="35000"/>
                </a:schemeClr>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l"/>
              <a:endParaRPr lang="zh-TW" altLang="en-US" sz="1800">
                <a:solidFill>
                  <a:srgbClr val="333333"/>
                </a:solidFill>
                <a:effectLst/>
                <a:latin typeface="Arial" charset="0"/>
              </a:endParaRPr>
            </a:p>
          </p:txBody>
        </p:sp>
        <p:sp>
          <p:nvSpPr>
            <p:cNvPr id="35" name="Text Box 12">
              <a:extLst>
                <a:ext uri="{FF2B5EF4-FFF2-40B4-BE49-F238E27FC236}">
                  <a16:creationId xmlns:a16="http://schemas.microsoft.com/office/drawing/2014/main" id="{C0AD4138-4D82-4AE0-8CDE-6F6062039E76}"/>
                </a:ext>
              </a:extLst>
            </p:cNvPr>
            <p:cNvSpPr txBox="1">
              <a:spLocks noChangeArrowheads="1"/>
            </p:cNvSpPr>
            <p:nvPr/>
          </p:nvSpPr>
          <p:spPr bwMode="gray">
            <a:xfrm>
              <a:off x="2282597" y="220116"/>
              <a:ext cx="1848885" cy="416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nchor="ctr">
              <a:spAutoFit/>
            </a:bodyPr>
            <a:lstStyle/>
            <a:p>
              <a:pPr algn="l"/>
              <a:r>
                <a:rPr lang="en-US" altLang="zh-TW" sz="1600" b="1" dirty="0">
                  <a:solidFill>
                    <a:schemeClr val="bg1"/>
                  </a:solidFill>
                  <a:effectLst/>
                </a:rPr>
                <a:t>1.</a:t>
              </a:r>
              <a:r>
                <a:rPr lang="zh-TW" altLang="en-US" sz="1600" b="1" dirty="0">
                  <a:solidFill>
                    <a:schemeClr val="bg1"/>
                  </a:solidFill>
                  <a:effectLst/>
                </a:rPr>
                <a:t>國立臺北科技大學建築與都市設計系、土木工程系</a:t>
              </a:r>
              <a:endParaRPr lang="en-US" altLang="zh-TW" sz="1600" b="1" dirty="0">
                <a:solidFill>
                  <a:schemeClr val="bg1"/>
                </a:solidFill>
                <a:effectLst/>
              </a:endParaRPr>
            </a:p>
            <a:p>
              <a:pPr algn="l"/>
              <a:r>
                <a:rPr lang="en-US" altLang="zh-TW" sz="1600" b="1" dirty="0">
                  <a:solidFill>
                    <a:schemeClr val="bg1"/>
                  </a:solidFill>
                  <a:effectLst/>
                </a:rPr>
                <a:t>2.</a:t>
              </a:r>
              <a:r>
                <a:rPr lang="zh-TW" altLang="en-US" sz="1600" b="1" dirty="0">
                  <a:solidFill>
                    <a:schemeClr val="bg1"/>
                  </a:solidFill>
                  <a:effectLst/>
                </a:rPr>
                <a:t>國立中興大學土木工程學系</a:t>
              </a:r>
              <a:endParaRPr lang="en-US" altLang="zh-TW" sz="1600" b="1" dirty="0">
                <a:solidFill>
                  <a:schemeClr val="bg1"/>
                </a:solidFill>
                <a:effectLst/>
              </a:endParaRPr>
            </a:p>
            <a:p>
              <a:pPr algn="l"/>
              <a:r>
                <a:rPr lang="en-US" altLang="zh-TW" sz="1600" b="1" dirty="0">
                  <a:solidFill>
                    <a:schemeClr val="bg1"/>
                  </a:solidFill>
                  <a:effectLst/>
                </a:rPr>
                <a:t>3.</a:t>
              </a:r>
              <a:r>
                <a:rPr lang="zh-TW" altLang="en-US" sz="1600" b="1" dirty="0">
                  <a:solidFill>
                    <a:schemeClr val="bg1"/>
                  </a:solidFill>
                  <a:effectLst/>
                </a:rPr>
                <a:t>國立臺灣大學土木工程學系</a:t>
              </a:r>
              <a:endParaRPr lang="en-US" altLang="zh-TW" sz="1600" b="1" dirty="0">
                <a:solidFill>
                  <a:schemeClr val="bg1"/>
                </a:solidFill>
                <a:effectLst/>
              </a:endParaRPr>
            </a:p>
            <a:p>
              <a:pPr algn="l"/>
              <a:r>
                <a:rPr lang="en-US" altLang="zh-TW" sz="1600" b="1" dirty="0">
                  <a:solidFill>
                    <a:schemeClr val="bg1"/>
                  </a:solidFill>
                  <a:effectLst/>
                </a:rPr>
                <a:t>4.</a:t>
              </a:r>
              <a:r>
                <a:rPr lang="zh-TW" altLang="en-US" sz="1600" b="1" dirty="0">
                  <a:solidFill>
                    <a:schemeClr val="bg1"/>
                  </a:solidFill>
                  <a:effectLst/>
                </a:rPr>
                <a:t>國立宜蘭大學土木工程學系</a:t>
              </a:r>
              <a:endParaRPr lang="en-US" altLang="zh-TW" sz="1600" b="1" dirty="0">
                <a:solidFill>
                  <a:schemeClr val="bg1"/>
                </a:solidFill>
                <a:effectLst/>
              </a:endParaRPr>
            </a:p>
            <a:p>
              <a:pPr algn="l"/>
              <a:r>
                <a:rPr lang="en-US" altLang="zh-TW" sz="1600" b="1" dirty="0">
                  <a:solidFill>
                    <a:schemeClr val="bg1"/>
                  </a:solidFill>
                  <a:effectLst/>
                </a:rPr>
                <a:t>5.</a:t>
              </a:r>
              <a:r>
                <a:rPr lang="zh-TW" altLang="en-US" sz="1600" b="1" dirty="0">
                  <a:solidFill>
                    <a:schemeClr val="bg1"/>
                  </a:solidFill>
                  <a:effectLst/>
                </a:rPr>
                <a:t>國立臺灣科技大學營建工程系、建築系</a:t>
              </a:r>
              <a:endParaRPr lang="en-US" altLang="zh-TW" sz="1600" b="1" dirty="0">
                <a:solidFill>
                  <a:schemeClr val="bg1"/>
                </a:solidFill>
                <a:effectLst/>
              </a:endParaRPr>
            </a:p>
            <a:p>
              <a:pPr algn="l"/>
              <a:r>
                <a:rPr lang="en-US" altLang="zh-TW" sz="1600" b="1" dirty="0">
                  <a:solidFill>
                    <a:schemeClr val="bg1"/>
                  </a:solidFill>
                  <a:effectLst/>
                </a:rPr>
                <a:t>6.</a:t>
              </a:r>
              <a:r>
                <a:rPr lang="zh-TW" altLang="en-US" sz="1600" b="1" dirty="0">
                  <a:solidFill>
                    <a:schemeClr val="bg1"/>
                  </a:solidFill>
                  <a:effectLst/>
                </a:rPr>
                <a:t>中原大學建築學系</a:t>
              </a:r>
              <a:endParaRPr lang="en-US" altLang="zh-TW" sz="1600" b="1" dirty="0">
                <a:solidFill>
                  <a:schemeClr val="bg1"/>
                </a:solidFill>
                <a:effectLst/>
              </a:endParaRPr>
            </a:p>
            <a:p>
              <a:pPr algn="l"/>
              <a:r>
                <a:rPr lang="en-US" altLang="zh-TW" sz="1600" b="1" dirty="0">
                  <a:solidFill>
                    <a:schemeClr val="bg1"/>
                  </a:solidFill>
                  <a:effectLst/>
                </a:rPr>
                <a:t>7.</a:t>
              </a:r>
              <a:r>
                <a:rPr lang="zh-TW" altLang="en-US" sz="1600" b="1" dirty="0">
                  <a:solidFill>
                    <a:schemeClr val="bg1"/>
                  </a:solidFill>
                  <a:effectLst/>
                </a:rPr>
                <a:t>國立中央大學土木工程系</a:t>
              </a:r>
              <a:endParaRPr lang="en-US" altLang="zh-TW" sz="1600" b="1" dirty="0">
                <a:solidFill>
                  <a:schemeClr val="bg1"/>
                </a:solidFill>
                <a:effectLst/>
              </a:endParaRPr>
            </a:p>
            <a:p>
              <a:pPr algn="l"/>
              <a:r>
                <a:rPr lang="en-US" altLang="zh-TW" sz="1600" b="1" dirty="0">
                  <a:solidFill>
                    <a:schemeClr val="bg1"/>
                  </a:solidFill>
                  <a:effectLst/>
                </a:rPr>
                <a:t>8.</a:t>
              </a:r>
              <a:r>
                <a:rPr lang="zh-TW" altLang="en-US" sz="1600" b="1" dirty="0">
                  <a:solidFill>
                    <a:schemeClr val="bg1"/>
                  </a:solidFill>
                  <a:effectLst/>
                </a:rPr>
                <a:t>淡江大學土木工程學系</a:t>
              </a:r>
              <a:endParaRPr lang="en-US" altLang="zh-TW" sz="1600" b="1" dirty="0">
                <a:solidFill>
                  <a:schemeClr val="bg1"/>
                </a:solidFill>
                <a:effectLst/>
              </a:endParaRPr>
            </a:p>
            <a:p>
              <a:pPr algn="l"/>
              <a:r>
                <a:rPr lang="en-US" altLang="zh-TW" sz="1600" b="1" dirty="0">
                  <a:solidFill>
                    <a:schemeClr val="bg1"/>
                  </a:solidFill>
                  <a:effectLst/>
                </a:rPr>
                <a:t>9.</a:t>
              </a:r>
              <a:r>
                <a:rPr lang="zh-TW" altLang="en-US" sz="1600" b="1" dirty="0">
                  <a:solidFill>
                    <a:schemeClr val="bg1"/>
                  </a:solidFill>
                  <a:effectLst/>
                </a:rPr>
                <a:t>逢甲大學土木工程學系</a:t>
              </a:r>
              <a:endParaRPr lang="en-US" altLang="zh-TW" sz="1600" b="1" dirty="0">
                <a:solidFill>
                  <a:schemeClr val="bg1"/>
                </a:solidFill>
                <a:effectLst/>
              </a:endParaRPr>
            </a:p>
            <a:p>
              <a:pPr algn="l"/>
              <a:r>
                <a:rPr lang="en-US" altLang="zh-TW" sz="1600" b="1" dirty="0">
                  <a:solidFill>
                    <a:schemeClr val="bg1"/>
                  </a:solidFill>
                  <a:effectLst/>
                </a:rPr>
                <a:t>10.</a:t>
              </a:r>
              <a:r>
                <a:rPr lang="zh-TW" altLang="en-US" sz="1600" b="1" dirty="0">
                  <a:solidFill>
                    <a:schemeClr val="bg1"/>
                  </a:solidFill>
                  <a:effectLst/>
                </a:rPr>
                <a:t>國立交通大學土木工程學系</a:t>
              </a:r>
              <a:endParaRPr lang="en-US" altLang="zh-TW" sz="1600" b="1" dirty="0">
                <a:solidFill>
                  <a:schemeClr val="bg1"/>
                </a:solidFill>
                <a:effectLst/>
              </a:endParaRPr>
            </a:p>
            <a:p>
              <a:pPr algn="l"/>
              <a:r>
                <a:rPr lang="en-US" altLang="zh-TW" sz="1600" b="1" dirty="0">
                  <a:solidFill>
                    <a:schemeClr val="bg1"/>
                  </a:solidFill>
                  <a:effectLst/>
                </a:rPr>
                <a:t>11.</a:t>
              </a:r>
              <a:r>
                <a:rPr lang="zh-TW" altLang="en-US" sz="1600" b="1" dirty="0">
                  <a:solidFill>
                    <a:schemeClr val="bg1"/>
                  </a:solidFill>
                  <a:effectLst/>
                </a:rPr>
                <a:t>中國科技大學建築系</a:t>
              </a:r>
              <a:endParaRPr lang="en-US" altLang="zh-TW" sz="1600" b="1" dirty="0">
                <a:solidFill>
                  <a:schemeClr val="bg1"/>
                </a:solidFill>
                <a:effectLst/>
              </a:endParaRPr>
            </a:p>
            <a:p>
              <a:pPr algn="l"/>
              <a:r>
                <a:rPr lang="en-US" altLang="zh-TW" sz="1600" b="1" dirty="0">
                  <a:solidFill>
                    <a:schemeClr val="bg1"/>
                  </a:solidFill>
                  <a:effectLst/>
                </a:rPr>
                <a:t>12.</a:t>
              </a:r>
              <a:r>
                <a:rPr lang="zh-TW" altLang="en-US" sz="1600" b="1" dirty="0">
                  <a:solidFill>
                    <a:schemeClr val="bg1"/>
                  </a:solidFill>
                  <a:effectLst/>
                </a:rPr>
                <a:t>朝陽科技大學營建工程系、建築系建築組</a:t>
              </a:r>
              <a:endParaRPr lang="en-US" altLang="zh-TW" sz="1600" b="1" dirty="0">
                <a:solidFill>
                  <a:schemeClr val="bg1"/>
                </a:solidFill>
                <a:effectLst/>
              </a:endParaRPr>
            </a:p>
            <a:p>
              <a:pPr algn="l"/>
              <a:r>
                <a:rPr lang="en-US" altLang="zh-TW" sz="1600" b="1" dirty="0">
                  <a:solidFill>
                    <a:schemeClr val="bg1"/>
                  </a:solidFill>
                  <a:effectLst/>
                </a:rPr>
                <a:t>13.</a:t>
              </a:r>
              <a:r>
                <a:rPr lang="zh-TW" altLang="en-US" sz="1600" b="1" dirty="0">
                  <a:solidFill>
                    <a:schemeClr val="bg1"/>
                  </a:solidFill>
                  <a:effectLst/>
                </a:rPr>
                <a:t>國立雲林科技大學營建工程系</a:t>
              </a:r>
              <a:endParaRPr lang="en-US" altLang="zh-TW" sz="1600" b="1" dirty="0">
                <a:solidFill>
                  <a:schemeClr val="bg1"/>
                </a:solidFill>
                <a:effectLst/>
              </a:endParaRPr>
            </a:p>
            <a:p>
              <a:pPr algn="l"/>
              <a:r>
                <a:rPr lang="en-US" altLang="zh-TW" sz="1600" b="1" dirty="0">
                  <a:solidFill>
                    <a:schemeClr val="bg1"/>
                  </a:solidFill>
                  <a:effectLst/>
                </a:rPr>
                <a:t>14.</a:t>
              </a:r>
              <a:r>
                <a:rPr lang="zh-TW" altLang="en-US" sz="1600" b="1" dirty="0">
                  <a:solidFill>
                    <a:schemeClr val="bg1"/>
                  </a:solidFill>
                  <a:effectLst/>
                </a:rPr>
                <a:t>國立高雄科技大學營建工程系</a:t>
              </a:r>
              <a:endParaRPr lang="en-US" altLang="zh-TW" sz="1600" b="1" dirty="0">
                <a:solidFill>
                  <a:schemeClr val="bg1"/>
                </a:solidFill>
                <a:effectLst/>
              </a:endParaRPr>
            </a:p>
            <a:p>
              <a:pPr algn="l"/>
              <a:r>
                <a:rPr lang="en-US" altLang="zh-TW" sz="1600" b="1" dirty="0">
                  <a:solidFill>
                    <a:schemeClr val="bg1"/>
                  </a:solidFill>
                  <a:effectLst/>
                </a:rPr>
                <a:t>15.</a:t>
              </a:r>
              <a:r>
                <a:rPr lang="zh-TW" altLang="en-US" sz="1600" b="1" dirty="0">
                  <a:solidFill>
                    <a:schemeClr val="bg1"/>
                  </a:solidFill>
                  <a:effectLst/>
                </a:rPr>
                <a:t>華夏科技大學建築系</a:t>
              </a:r>
              <a:endParaRPr lang="en-US" altLang="zh-TW" sz="1600" b="1" dirty="0">
                <a:solidFill>
                  <a:schemeClr val="bg1"/>
                </a:solidFill>
                <a:effectLst/>
              </a:endParaRPr>
            </a:p>
            <a:p>
              <a:pPr algn="l"/>
              <a:r>
                <a:rPr lang="en-US" altLang="zh-TW" sz="1600" b="1" dirty="0">
                  <a:solidFill>
                    <a:schemeClr val="bg1"/>
                  </a:solidFill>
                  <a:effectLst/>
                </a:rPr>
                <a:t>16.</a:t>
              </a:r>
              <a:r>
                <a:rPr lang="zh-TW" altLang="en-US" sz="1600" b="1" dirty="0">
                  <a:solidFill>
                    <a:schemeClr val="bg1"/>
                  </a:solidFill>
                  <a:effectLst/>
                </a:rPr>
                <a:t>中華大學土木工程學系</a:t>
              </a:r>
              <a:endParaRPr lang="en-US" altLang="zh-TW" sz="1600" b="1" dirty="0">
                <a:solidFill>
                  <a:schemeClr val="bg1"/>
                </a:solidFill>
                <a:effectLst/>
              </a:endParaRPr>
            </a:p>
            <a:p>
              <a:pPr algn="l"/>
              <a:r>
                <a:rPr lang="en-US" altLang="zh-TW" sz="1600" b="1" dirty="0">
                  <a:solidFill>
                    <a:schemeClr val="bg1"/>
                  </a:solidFill>
                  <a:effectLst/>
                </a:rPr>
                <a:t>17.</a:t>
              </a:r>
              <a:r>
                <a:rPr lang="zh-TW" altLang="en-US" sz="1600" b="1" dirty="0">
                  <a:solidFill>
                    <a:schemeClr val="bg1"/>
                  </a:solidFill>
                  <a:effectLst/>
                </a:rPr>
                <a:t>中國文化大學建築及都市設計學系</a:t>
              </a:r>
              <a:endParaRPr lang="en-US" altLang="zh-TW" sz="1600" b="1" dirty="0">
                <a:solidFill>
                  <a:schemeClr val="bg1"/>
                </a:solidFill>
                <a:effectLst/>
              </a:endParaRPr>
            </a:p>
            <a:p>
              <a:pPr algn="l"/>
              <a:r>
                <a:rPr lang="en-US" altLang="zh-TW" sz="1600" b="1" dirty="0">
                  <a:solidFill>
                    <a:schemeClr val="bg1"/>
                  </a:solidFill>
                  <a:effectLst/>
                </a:rPr>
                <a:t>18.</a:t>
              </a:r>
              <a:r>
                <a:rPr lang="zh-TW" altLang="en-US" sz="1600" b="1" dirty="0">
                  <a:solidFill>
                    <a:schemeClr val="bg1"/>
                  </a:solidFill>
                  <a:effectLst/>
                </a:rPr>
                <a:t>國立金門大學建築學系</a:t>
              </a:r>
              <a:endParaRPr lang="en-US" altLang="zh-TW" sz="1600" b="1" dirty="0">
                <a:solidFill>
                  <a:schemeClr val="bg1"/>
                </a:solidFill>
                <a:effectLst/>
              </a:endParaRPr>
            </a:p>
            <a:p>
              <a:pPr algn="l"/>
              <a:r>
                <a:rPr lang="en-US" altLang="zh-TW" sz="1600" b="1" dirty="0">
                  <a:solidFill>
                    <a:schemeClr val="bg1"/>
                  </a:solidFill>
                  <a:effectLst/>
                </a:rPr>
                <a:t>19.</a:t>
              </a:r>
              <a:r>
                <a:rPr lang="zh-TW" altLang="en-US" sz="1600" b="1" dirty="0">
                  <a:solidFill>
                    <a:schemeClr val="bg1"/>
                  </a:solidFill>
                  <a:effectLst/>
                </a:rPr>
                <a:t>國立聯合大學建築系</a:t>
              </a:r>
              <a:endParaRPr lang="en-US" altLang="zh-TW" sz="1600" b="1" dirty="0">
                <a:solidFill>
                  <a:schemeClr val="bg1"/>
                </a:solidFill>
                <a:effectLst/>
              </a:endParaRPr>
            </a:p>
            <a:p>
              <a:pPr algn="l"/>
              <a:r>
                <a:rPr lang="en-US" altLang="zh-TW" sz="1600" b="1" dirty="0">
                  <a:solidFill>
                    <a:schemeClr val="bg1"/>
                  </a:solidFill>
                  <a:effectLst/>
                </a:rPr>
                <a:t>20.</a:t>
              </a:r>
              <a:r>
                <a:rPr lang="zh-TW" altLang="en-US" sz="1600" b="1" dirty="0">
                  <a:solidFill>
                    <a:schemeClr val="bg1"/>
                  </a:solidFill>
                  <a:effectLst/>
                </a:rPr>
                <a:t>國立高雄大學建築學系</a:t>
              </a:r>
              <a:endParaRPr lang="en-US" altLang="zh-TW" sz="1600" b="1" dirty="0">
                <a:solidFill>
                  <a:schemeClr val="bg1"/>
                </a:solidFill>
                <a:effectLst/>
              </a:endParaRPr>
            </a:p>
            <a:p>
              <a:pPr algn="l"/>
              <a:r>
                <a:rPr lang="en-US" altLang="zh-TW" sz="1600" b="1" dirty="0">
                  <a:solidFill>
                    <a:schemeClr val="bg1"/>
                  </a:solidFill>
                  <a:effectLst/>
                </a:rPr>
                <a:t>21.</a:t>
              </a:r>
              <a:r>
                <a:rPr lang="zh-TW" altLang="en-US" sz="1600" b="1" dirty="0">
                  <a:solidFill>
                    <a:schemeClr val="bg1"/>
                  </a:solidFill>
                  <a:effectLst/>
                </a:rPr>
                <a:t>國立嘉義大學景觀學系</a:t>
              </a:r>
              <a:endParaRPr lang="en-US" altLang="zh-TW" sz="1600" b="1" dirty="0">
                <a:solidFill>
                  <a:schemeClr val="bg1"/>
                </a:solidFill>
                <a:effectLst/>
              </a:endParaRPr>
            </a:p>
          </p:txBody>
        </p:sp>
      </p:grpSp>
      <p:sp>
        <p:nvSpPr>
          <p:cNvPr id="5" name="箭號: 向右 4">
            <a:extLst>
              <a:ext uri="{FF2B5EF4-FFF2-40B4-BE49-F238E27FC236}">
                <a16:creationId xmlns:a16="http://schemas.microsoft.com/office/drawing/2014/main" id="{511249A0-C715-4792-A6E4-C14CA1B61ABD}"/>
              </a:ext>
            </a:extLst>
          </p:cNvPr>
          <p:cNvSpPr/>
          <p:nvPr/>
        </p:nvSpPr>
        <p:spPr>
          <a:xfrm>
            <a:off x="3137156" y="3176972"/>
            <a:ext cx="360040" cy="504056"/>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36252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063750" y="188640"/>
            <a:ext cx="7842250" cy="838200"/>
          </a:xfrm>
        </p:spPr>
        <p:txBody>
          <a:bodyPr>
            <a:normAutofit fontScale="90000"/>
          </a:bodyPr>
          <a:lstStyle/>
          <a:p>
            <a:pPr algn="r">
              <a:lnSpc>
                <a:spcPct val="150000"/>
              </a:lnSpc>
            </a:pPr>
            <a:r>
              <a:rPr lang="zh-TW" altLang="en-US" sz="4000" b="1" cap="all" dirty="0">
                <a:solidFill>
                  <a:schemeClr val="accent2">
                    <a:lumMod val="50000"/>
                  </a:schemeClr>
                </a:solidFill>
                <a:latin typeface="標楷體" pitchFamily="65" charset="-120"/>
                <a:ea typeface="標楷體" pitchFamily="65" charset="-120"/>
                <a:cs typeface="+mn-cs"/>
              </a:rPr>
              <a:t>申請資格條件</a:t>
            </a:r>
          </a:p>
        </p:txBody>
      </p:sp>
      <p:sp>
        <p:nvSpPr>
          <p:cNvPr id="5" name="Text Box 4"/>
          <p:cNvSpPr txBox="1">
            <a:spLocks noChangeArrowheads="1"/>
          </p:cNvSpPr>
          <p:nvPr/>
        </p:nvSpPr>
        <p:spPr bwMode="black">
          <a:xfrm>
            <a:off x="1424608" y="2575954"/>
            <a:ext cx="2448272" cy="235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nchorCtr="0">
            <a:no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buFont typeface="Wingdings" pitchFamily="2" charset="2"/>
              <a:buNone/>
            </a:pPr>
            <a:endParaRPr lang="zh-TW" altLang="zh-TW" sz="1400" dirty="0">
              <a:effectLst/>
            </a:endParaRPr>
          </a:p>
        </p:txBody>
      </p:sp>
      <p:sp>
        <p:nvSpPr>
          <p:cNvPr id="15" name="AutoShape 3"/>
          <p:cNvSpPr>
            <a:spLocks noChangeArrowheads="1"/>
          </p:cNvSpPr>
          <p:nvPr/>
        </p:nvSpPr>
        <p:spPr bwMode="gray">
          <a:xfrm>
            <a:off x="416496" y="1402024"/>
            <a:ext cx="3937445" cy="4134148"/>
          </a:xfrm>
          <a:prstGeom prst="rightArrow">
            <a:avLst>
              <a:gd name="adj1" fmla="val 62787"/>
              <a:gd name="adj2" fmla="val 41259"/>
            </a:avLst>
          </a:prstGeom>
          <a:gradFill>
            <a:gsLst>
              <a:gs pos="1000">
                <a:schemeClr val="accent1">
                  <a:lumMod val="50000"/>
                </a:schemeClr>
              </a:gs>
              <a:gs pos="49000">
                <a:schemeClr val="accent1">
                  <a:lumMod val="60000"/>
                  <a:lumOff val="40000"/>
                </a:schemeClr>
              </a:gs>
              <a:gs pos="99000">
                <a:schemeClr val="accent1">
                  <a:lumMod val="20000"/>
                  <a:lumOff val="80000"/>
                </a:schemeClr>
              </a:gs>
            </a:gsLst>
            <a:lin ang="0" scaled="1"/>
          </a:gradFill>
          <a:ln w="19050" cap="rnd" algn="ctr">
            <a:solidFill>
              <a:srgbClr val="AE6A58"/>
            </a:solidFill>
            <a:prstDash val="sysDot"/>
            <a:miter lim="800000"/>
            <a:headEnd/>
            <a:tailEnd/>
          </a:ln>
          <a:effectLst/>
        </p:spPr>
        <p:txBody>
          <a:bodyPr wrap="square" anchor="ctr">
            <a:spAutoFit/>
          </a:bodyPr>
          <a:lstStyle/>
          <a:p>
            <a:pPr algn="ctr" eaLnBrk="0" hangingPunct="0">
              <a:buFont typeface="Wingdings" pitchFamily="2" charset="2"/>
              <a:buNone/>
            </a:pPr>
            <a:r>
              <a:rPr lang="en-US" altLang="zh-TW" sz="1800" b="1" dirty="0">
                <a:effectLst/>
                <a:latin typeface="標楷體" panose="03000509000000000000" pitchFamily="65" charset="-120"/>
                <a:ea typeface="標楷體" panose="03000509000000000000" pitchFamily="65" charset="-120"/>
              </a:rPr>
              <a:t> </a:t>
            </a:r>
            <a:r>
              <a:rPr lang="zh-TW" altLang="en-US" sz="1800" b="1" dirty="0">
                <a:effectLst/>
                <a:latin typeface="標楷體" panose="03000509000000000000" pitchFamily="65" charset="-120"/>
                <a:ea typeface="標楷體" panose="03000509000000000000" pitchFamily="65" charset="-120"/>
              </a:rPr>
              <a:t>申請資格</a:t>
            </a:r>
            <a:endParaRPr lang="en-US" altLang="zh-TW" sz="1800" b="1" dirty="0">
              <a:effectLst/>
              <a:latin typeface="標楷體" panose="03000509000000000000" pitchFamily="65" charset="-120"/>
              <a:ea typeface="標楷體" panose="03000509000000000000" pitchFamily="65" charset="-120"/>
            </a:endParaRPr>
          </a:p>
          <a:p>
            <a:pPr marL="406400" indent="-285750" algn="l">
              <a:buFont typeface="Wingdings" panose="05000000000000000000" pitchFamily="2" charset="2"/>
              <a:buChar char="u"/>
            </a:pPr>
            <a:r>
              <a:rPr lang="zh-TW" altLang="zh-TW" sz="1600" b="1" dirty="0">
                <a:effectLst/>
                <a:latin typeface="標楷體" panose="03000509000000000000" pitchFamily="65" charset="-120"/>
                <a:ea typeface="標楷體" panose="03000509000000000000" pitchFamily="65" charset="-120"/>
              </a:rPr>
              <a:t>具有中華民國國籍者。</a:t>
            </a:r>
          </a:p>
          <a:p>
            <a:pPr marL="406400" indent="-285750" algn="l">
              <a:buFont typeface="Wingdings" panose="05000000000000000000" pitchFamily="2" charset="2"/>
              <a:buChar char="u"/>
            </a:pPr>
            <a:r>
              <a:rPr lang="zh-TW" altLang="en-US" sz="1600" b="1" dirty="0">
                <a:effectLst/>
                <a:latin typeface="標楷體" panose="03000509000000000000" pitchFamily="65" charset="-120"/>
                <a:ea typeface="標楷體" panose="03000509000000000000" pitchFamily="65" charset="-120"/>
              </a:rPr>
              <a:t>各</a:t>
            </a:r>
            <a:r>
              <a:rPr lang="zh-TW" altLang="zh-TW" sz="1600" b="1" dirty="0">
                <a:effectLst/>
                <a:latin typeface="標楷體" panose="03000509000000000000" pitchFamily="65" charset="-120"/>
                <a:ea typeface="標楷體" panose="03000509000000000000" pitchFamily="65" charset="-120"/>
              </a:rPr>
              <a:t>校營建、建築、土木工程學系之目前在學三年級、</a:t>
            </a:r>
            <a:r>
              <a:rPr lang="zh-TW" altLang="en-US" sz="1600" b="1" dirty="0">
                <a:effectLst/>
                <a:latin typeface="標楷體" panose="03000509000000000000" pitchFamily="65" charset="-120"/>
                <a:ea typeface="標楷體" panose="03000509000000000000" pitchFamily="65" charset="-120"/>
              </a:rPr>
              <a:t>即將入學</a:t>
            </a:r>
            <a:r>
              <a:rPr lang="zh-TW" altLang="zh-TW" sz="1600" b="1" dirty="0">
                <a:effectLst/>
                <a:latin typeface="標楷體" panose="03000509000000000000" pitchFamily="65" charset="-120"/>
                <a:ea typeface="標楷體" panose="03000509000000000000" pitchFamily="65" charset="-120"/>
              </a:rPr>
              <a:t>或碩士班在學</a:t>
            </a:r>
            <a:r>
              <a:rPr lang="zh-TW" altLang="en-US" sz="1600" b="1" dirty="0">
                <a:effectLst/>
                <a:latin typeface="標楷體" panose="03000509000000000000" pitchFamily="65" charset="-120"/>
                <a:ea typeface="標楷體" panose="03000509000000000000" pitchFamily="65" charset="-120"/>
              </a:rPr>
              <a:t>一年級</a:t>
            </a:r>
            <a:r>
              <a:rPr lang="zh-TW" altLang="zh-TW" sz="1600" b="1" dirty="0">
                <a:effectLst/>
                <a:latin typeface="標楷體" panose="03000509000000000000" pitchFamily="65" charset="-120"/>
                <a:ea typeface="標楷體" panose="03000509000000000000" pitchFamily="65" charset="-120"/>
              </a:rPr>
              <a:t>學生</a:t>
            </a:r>
            <a:r>
              <a:rPr lang="zh-TW" altLang="zh-TW" sz="1600" dirty="0">
                <a:effectLst/>
              </a:rPr>
              <a:t>。</a:t>
            </a:r>
            <a:endParaRPr lang="en-US" altLang="zh-TW" sz="1600" dirty="0">
              <a:effectLst/>
            </a:endParaRPr>
          </a:p>
          <a:p>
            <a:pPr marL="406400" lvl="2" indent="-285750" algn="l">
              <a:buFont typeface="Wingdings" panose="05000000000000000000" pitchFamily="2" charset="2"/>
              <a:buChar char="u"/>
            </a:pPr>
            <a:r>
              <a:rPr lang="zh-TW" altLang="zh-TW" sz="1600" b="1" dirty="0">
                <a:effectLst/>
                <a:latin typeface="標楷體" panose="03000509000000000000" pitchFamily="65" charset="-120"/>
                <a:ea typeface="標楷體" panose="03000509000000000000" pitchFamily="65" charset="-120"/>
              </a:rPr>
              <a:t>不得同時受領本校承辦之其他機構或團體所設置相同領受期間之獎學金</a:t>
            </a:r>
            <a:r>
              <a:rPr lang="zh-TW" altLang="en-US" sz="1600" b="1" dirty="0">
                <a:effectLst/>
                <a:latin typeface="標楷體" panose="03000509000000000000" pitchFamily="65" charset="-120"/>
                <a:ea typeface="標楷體" panose="03000509000000000000" pitchFamily="65" charset="-120"/>
              </a:rPr>
              <a:t>。</a:t>
            </a:r>
            <a:endParaRPr lang="zh-TW" altLang="zh-TW" sz="1600" dirty="0">
              <a:effectLs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zh-TW" sz="1800" b="0" i="0" u="none" strike="noStrike" kern="0" cap="none" spc="0" normalizeH="0" baseline="0" noProof="0" dirty="0">
              <a:ln>
                <a:noFill/>
              </a:ln>
              <a:solidFill>
                <a:srgbClr val="333333"/>
              </a:solidFill>
              <a:effectLst/>
              <a:uLnTx/>
              <a:uFillTx/>
              <a:latin typeface="Arial" charset="0"/>
              <a:ea typeface="標楷體" panose="03000509000000000000" pitchFamily="65" charset="-120"/>
            </a:endParaRPr>
          </a:p>
        </p:txBody>
      </p:sp>
      <p:grpSp>
        <p:nvGrpSpPr>
          <p:cNvPr id="7" name="群組 6">
            <a:extLst>
              <a:ext uri="{FF2B5EF4-FFF2-40B4-BE49-F238E27FC236}">
                <a16:creationId xmlns:a16="http://schemas.microsoft.com/office/drawing/2014/main" id="{64DCA2FC-D5E1-4AC6-BBCA-4B0399C5D9D4}"/>
              </a:ext>
            </a:extLst>
          </p:cNvPr>
          <p:cNvGrpSpPr/>
          <p:nvPr/>
        </p:nvGrpSpPr>
        <p:grpSpPr>
          <a:xfrm>
            <a:off x="4520952" y="1807407"/>
            <a:ext cx="5105400" cy="3744415"/>
            <a:chOff x="4279329" y="1848121"/>
            <a:chExt cx="5105400" cy="3744415"/>
          </a:xfrm>
        </p:grpSpPr>
        <p:sp>
          <p:nvSpPr>
            <p:cNvPr id="6" name="AutoShape 5"/>
            <p:cNvSpPr>
              <a:spLocks noChangeArrowheads="1"/>
            </p:cNvSpPr>
            <p:nvPr/>
          </p:nvSpPr>
          <p:spPr bwMode="auto">
            <a:xfrm>
              <a:off x="4279329" y="1848121"/>
              <a:ext cx="5105400" cy="3744415"/>
            </a:xfrm>
            <a:prstGeom prst="roundRect">
              <a:avLst>
                <a:gd name="adj" fmla="val 3481"/>
              </a:avLst>
            </a:prstGeom>
            <a:gradFill>
              <a:gsLst>
                <a:gs pos="1000">
                  <a:srgbClr val="CC3300">
                    <a:alpha val="68000"/>
                    <a:lumMod val="44000"/>
                  </a:srgbClr>
                </a:gs>
                <a:gs pos="49000">
                  <a:srgbClr val="996633"/>
                </a:gs>
                <a:gs pos="99000">
                  <a:schemeClr val="accent2">
                    <a:lumMod val="40000"/>
                    <a:lumOff val="60000"/>
                  </a:schemeClr>
                </a:gs>
              </a:gsLst>
              <a:lin ang="0" scaled="1"/>
            </a:gradFill>
            <a:ln w="19050" cap="rnd">
              <a:solidFill>
                <a:srgbClr val="DDDDDD"/>
              </a:solidFill>
              <a:prstDash val="sysDot"/>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400" b="1" i="0" u="none" strike="noStrike" kern="0" cap="none" spc="0" normalizeH="0" baseline="0" noProof="0" dirty="0">
                <a:ln>
                  <a:noFill/>
                </a:ln>
                <a:solidFill>
                  <a:srgbClr val="333333"/>
                </a:solidFill>
                <a:uLnTx/>
                <a:uFillTx/>
                <a:latin typeface="Arial" charset="0"/>
                <a:ea typeface="+mn-ea"/>
              </a:endParaRPr>
            </a:p>
          </p:txBody>
        </p:sp>
        <p:grpSp>
          <p:nvGrpSpPr>
            <p:cNvPr id="4" name="群組 3">
              <a:extLst>
                <a:ext uri="{FF2B5EF4-FFF2-40B4-BE49-F238E27FC236}">
                  <a16:creationId xmlns:a16="http://schemas.microsoft.com/office/drawing/2014/main" id="{42ABDC21-670B-4386-877D-8DD7F8E1CA73}"/>
                </a:ext>
              </a:extLst>
            </p:cNvPr>
            <p:cNvGrpSpPr/>
            <p:nvPr/>
          </p:nvGrpSpPr>
          <p:grpSpPr>
            <a:xfrm>
              <a:off x="4430935" y="2026044"/>
              <a:ext cx="4876800" cy="1586721"/>
              <a:chOff x="4507929" y="3741306"/>
              <a:chExt cx="4876800" cy="1586721"/>
            </a:xfrm>
          </p:grpSpPr>
          <p:grpSp>
            <p:nvGrpSpPr>
              <p:cNvPr id="3" name="群組 2">
                <a:extLst>
                  <a:ext uri="{FF2B5EF4-FFF2-40B4-BE49-F238E27FC236}">
                    <a16:creationId xmlns:a16="http://schemas.microsoft.com/office/drawing/2014/main" id="{E268C4A9-68A8-4CA9-8B14-DE0E8EBA8077}"/>
                  </a:ext>
                </a:extLst>
              </p:cNvPr>
              <p:cNvGrpSpPr/>
              <p:nvPr/>
            </p:nvGrpSpPr>
            <p:grpSpPr>
              <a:xfrm>
                <a:off x="4507929" y="4221088"/>
                <a:ext cx="4876800" cy="1106939"/>
                <a:chOff x="4507929" y="2845872"/>
                <a:chExt cx="4876800" cy="2115051"/>
              </a:xfrm>
            </p:grpSpPr>
            <p:sp>
              <p:nvSpPr>
                <p:cNvPr id="8" name="AutoShape 7"/>
                <p:cNvSpPr>
                  <a:spLocks noChangeArrowheads="1"/>
                </p:cNvSpPr>
                <p:nvPr/>
              </p:nvSpPr>
              <p:spPr bwMode="gray">
                <a:xfrm>
                  <a:off x="4507929" y="2845872"/>
                  <a:ext cx="4876800" cy="2115051"/>
                </a:xfrm>
                <a:prstGeom prst="roundRect">
                  <a:avLst>
                    <a:gd name="adj" fmla="val 10889"/>
                  </a:avLst>
                </a:prstGeom>
                <a:gradFill rotWithShape="1">
                  <a:gsLst>
                    <a:gs pos="0">
                      <a:schemeClr val="accent3">
                        <a:lumMod val="50000"/>
                      </a:schemeClr>
                    </a:gs>
                    <a:gs pos="48000">
                      <a:schemeClr val="accent3">
                        <a:lumMod val="75000"/>
                      </a:schemeClr>
                    </a:gs>
                    <a:gs pos="100000">
                      <a:schemeClr val="accent3">
                        <a:lumMod val="40000"/>
                        <a:lumOff val="60000"/>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18" name="Text Box 17"/>
                <p:cNvSpPr txBox="1">
                  <a:spLocks noChangeArrowheads="1"/>
                </p:cNvSpPr>
                <p:nvPr/>
              </p:nvSpPr>
              <p:spPr bwMode="gray">
                <a:xfrm>
                  <a:off x="4704862" y="2973271"/>
                  <a:ext cx="3880172" cy="182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2" indent="-285750" algn="l">
                    <a:buFont typeface="Wingdings" panose="05000000000000000000" pitchFamily="2" charset="2"/>
                    <a:buChar char="Ø"/>
                  </a:pPr>
                  <a:r>
                    <a:rPr lang="zh-TW" altLang="zh-TW" sz="1400" b="1" dirty="0">
                      <a:effectLst/>
                      <a:latin typeface="標楷體" panose="03000509000000000000" pitchFamily="65" charset="-120"/>
                      <a:ea typeface="標楷體" panose="03000509000000000000" pitchFamily="65" charset="-120"/>
                    </a:rPr>
                    <a:t>具中低收或低收入戶證明者</a:t>
                  </a:r>
                  <a:r>
                    <a:rPr lang="en-US" altLang="zh-TW" sz="1400" b="1" dirty="0">
                      <a:effectLst/>
                      <a:latin typeface="標楷體" panose="03000509000000000000" pitchFamily="65" charset="-120"/>
                      <a:ea typeface="標楷體" panose="03000509000000000000" pitchFamily="65" charset="-120"/>
                    </a:rPr>
                    <a:t>(</a:t>
                  </a:r>
                  <a:r>
                    <a:rPr lang="zh-TW" altLang="zh-TW" sz="1400" b="1" dirty="0">
                      <a:effectLst/>
                      <a:latin typeface="標楷體" panose="03000509000000000000" pitchFamily="65" charset="-120"/>
                      <a:ea typeface="標楷體" panose="03000509000000000000" pitchFamily="65" charset="-120"/>
                    </a:rPr>
                    <a:t>政府機關發給當年度有效期間內之正式</a:t>
                  </a:r>
                  <a:r>
                    <a:rPr lang="zh-TW" altLang="en-US" sz="1400" b="1" dirty="0">
                      <a:effectLst/>
                      <a:latin typeface="標楷體" panose="03000509000000000000" pitchFamily="65" charset="-120"/>
                      <a:ea typeface="標楷體" panose="03000509000000000000" pitchFamily="65" charset="-120"/>
                    </a:rPr>
                    <a:t>文件</a:t>
                  </a:r>
                  <a:r>
                    <a:rPr lang="en-US" altLang="zh-TW" sz="1400" b="1" dirty="0">
                      <a:effectLst/>
                      <a:latin typeface="標楷體" panose="03000509000000000000" pitchFamily="65" charset="-120"/>
                      <a:ea typeface="標楷體" panose="03000509000000000000" pitchFamily="65" charset="-120"/>
                    </a:rPr>
                    <a:t>)</a:t>
                  </a:r>
                  <a:r>
                    <a:rPr lang="zh-TW" altLang="en-US" sz="1400" b="1" dirty="0">
                      <a:effectLst/>
                      <a:latin typeface="標楷體" panose="03000509000000000000" pitchFamily="65" charset="-120"/>
                      <a:ea typeface="標楷體" panose="03000509000000000000" pitchFamily="65" charset="-120"/>
                    </a:rPr>
                    <a:t>。</a:t>
                  </a:r>
                  <a:endParaRPr lang="en-US" altLang="zh-TW" sz="1400" b="1" dirty="0">
                    <a:effectLst/>
                    <a:latin typeface="標楷體" panose="03000509000000000000" pitchFamily="65" charset="-120"/>
                    <a:ea typeface="標楷體" panose="03000509000000000000" pitchFamily="65" charset="-120"/>
                  </a:endParaRPr>
                </a:p>
                <a:p>
                  <a:pPr marL="285750" indent="-285750" algn="l">
                    <a:buFont typeface="Wingdings" panose="05000000000000000000" pitchFamily="2" charset="2"/>
                    <a:buChar char="Ø"/>
                  </a:pPr>
                  <a:r>
                    <a:rPr lang="zh-TW" altLang="en-US" sz="1400" b="1" dirty="0">
                      <a:effectLst/>
                      <a:latin typeface="標楷體" panose="03000509000000000000" pitchFamily="65" charset="-120"/>
                      <a:ea typeface="標楷體" panose="03000509000000000000" pitchFamily="65" charset="-120"/>
                    </a:rPr>
                    <a:t>操行</a:t>
                  </a:r>
                  <a:r>
                    <a:rPr lang="zh-TW" altLang="zh-TW" sz="1400" b="1" dirty="0">
                      <a:effectLst/>
                      <a:latin typeface="標楷體" panose="03000509000000000000" pitchFamily="65" charset="-120"/>
                      <a:ea typeface="標楷體" panose="03000509000000000000" pitchFamily="65" charset="-120"/>
                    </a:rPr>
                    <a:t>成績</a:t>
                  </a:r>
                  <a:r>
                    <a:rPr lang="zh-TW" altLang="en-US" sz="1400" b="1" dirty="0">
                      <a:effectLst/>
                      <a:latin typeface="標楷體" panose="03000509000000000000" pitchFamily="65" charset="-120"/>
                      <a:ea typeface="標楷體" panose="03000509000000000000" pitchFamily="65" charset="-120"/>
                    </a:rPr>
                    <a:t>最近一學期達</a:t>
                  </a:r>
                  <a:r>
                    <a:rPr lang="en-US" altLang="zh-TW" sz="1400" b="1" dirty="0">
                      <a:effectLst/>
                      <a:latin typeface="標楷體" panose="03000509000000000000" pitchFamily="65" charset="-120"/>
                      <a:ea typeface="標楷體" panose="03000509000000000000" pitchFamily="65" charset="-120"/>
                    </a:rPr>
                    <a:t>80</a:t>
                  </a:r>
                  <a:r>
                    <a:rPr lang="zh-TW" altLang="en-US" sz="1400" b="1" dirty="0">
                      <a:effectLst/>
                      <a:latin typeface="標楷體" panose="03000509000000000000" pitchFamily="65" charset="-120"/>
                      <a:ea typeface="標楷體" panose="03000509000000000000" pitchFamily="65" charset="-120"/>
                    </a:rPr>
                    <a:t>分或甲等以上。</a:t>
                  </a:r>
                  <a:endParaRPr lang="en-US" altLang="zh-TW" sz="1400" b="1" dirty="0">
                    <a:effectLst/>
                    <a:latin typeface="標楷體" panose="03000509000000000000" pitchFamily="65" charset="-120"/>
                    <a:ea typeface="標楷體" panose="03000509000000000000" pitchFamily="65" charset="-120"/>
                  </a:endParaRPr>
                </a:p>
                <a:p>
                  <a:pPr marL="285750" indent="-285750" algn="l">
                    <a:buFont typeface="Wingdings" panose="05000000000000000000" pitchFamily="2" charset="2"/>
                    <a:buChar char="Ø"/>
                  </a:pPr>
                  <a:r>
                    <a:rPr lang="zh-TW" altLang="en-US" sz="1400" b="1" dirty="0">
                      <a:effectLst/>
                      <a:latin typeface="標楷體" panose="03000509000000000000" pitchFamily="65" charset="-120"/>
                      <a:ea typeface="標楷體" panose="03000509000000000000" pitchFamily="65" charset="-120"/>
                    </a:rPr>
                    <a:t>且</a:t>
                  </a:r>
                  <a:r>
                    <a:rPr lang="zh-TW" altLang="zh-TW" sz="1400" b="1" dirty="0">
                      <a:effectLst/>
                      <a:latin typeface="標楷體" panose="03000509000000000000" pitchFamily="65" charset="-120"/>
                      <a:ea typeface="標楷體" panose="03000509000000000000" pitchFamily="65" charset="-120"/>
                    </a:rPr>
                    <a:t>未受小過</a:t>
                  </a:r>
                  <a:r>
                    <a:rPr lang="en-US" altLang="zh-TW" sz="1400" b="1" dirty="0">
                      <a:effectLst/>
                      <a:latin typeface="標楷體" panose="03000509000000000000" pitchFamily="65" charset="-120"/>
                      <a:ea typeface="標楷體" panose="03000509000000000000" pitchFamily="65" charset="-120"/>
                    </a:rPr>
                    <a:t>(</a:t>
                  </a:r>
                  <a:r>
                    <a:rPr lang="zh-TW" altLang="zh-TW" sz="1400" b="1" dirty="0">
                      <a:effectLst/>
                      <a:latin typeface="標楷體" panose="03000509000000000000" pitchFamily="65" charset="-120"/>
                      <a:ea typeface="標楷體" panose="03000509000000000000" pitchFamily="65" charset="-120"/>
                    </a:rPr>
                    <a:t>含</a:t>
                  </a:r>
                  <a:r>
                    <a:rPr lang="en-US" altLang="zh-TW" sz="1400" b="1" dirty="0">
                      <a:effectLst/>
                      <a:latin typeface="標楷體" panose="03000509000000000000" pitchFamily="65" charset="-120"/>
                      <a:ea typeface="標楷體" panose="03000509000000000000" pitchFamily="65" charset="-120"/>
                    </a:rPr>
                    <a:t>)</a:t>
                  </a:r>
                  <a:r>
                    <a:rPr lang="zh-TW" altLang="zh-TW" sz="1400" b="1" dirty="0">
                      <a:effectLst/>
                      <a:latin typeface="標楷體" panose="03000509000000000000" pitchFamily="65" charset="-120"/>
                      <a:ea typeface="標楷體" panose="03000509000000000000" pitchFamily="65" charset="-120"/>
                    </a:rPr>
                    <a:t>以上處分者。</a:t>
                  </a:r>
                </a:p>
              </p:txBody>
            </p:sp>
          </p:grpSp>
          <p:grpSp>
            <p:nvGrpSpPr>
              <p:cNvPr id="16" name="Group 19"/>
              <p:cNvGrpSpPr>
                <a:grpSpLocks/>
              </p:cNvGrpSpPr>
              <p:nvPr/>
            </p:nvGrpSpPr>
            <p:grpSpPr bwMode="auto">
              <a:xfrm>
                <a:off x="4551603" y="3741306"/>
                <a:ext cx="2679700" cy="423405"/>
                <a:chOff x="3969" y="1126"/>
                <a:chExt cx="1688" cy="339"/>
              </a:xfrm>
            </p:grpSpPr>
            <p:sp>
              <p:nvSpPr>
                <p:cNvPr id="17" name="AutoShape 20"/>
                <p:cNvSpPr>
                  <a:spLocks noChangeArrowheads="1"/>
                </p:cNvSpPr>
                <p:nvPr/>
              </p:nvSpPr>
              <p:spPr bwMode="gray">
                <a:xfrm>
                  <a:off x="3969" y="1126"/>
                  <a:ext cx="1688"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pPr algn="l" fontAlgn="auto">
                    <a:spcBef>
                      <a:spcPts val="0"/>
                    </a:spcBef>
                    <a:spcAft>
                      <a:spcPts val="0"/>
                    </a:spcAft>
                    <a:defRPr/>
                  </a:pPr>
                  <a:endParaRPr lang="zh-TW" altLang="en-US" sz="1800" kern="0">
                    <a:solidFill>
                      <a:srgbClr val="333333"/>
                    </a:solidFill>
                    <a:effectLst/>
                    <a:latin typeface="Arial" charset="0"/>
                    <a:ea typeface="標楷體" panose="03000509000000000000" pitchFamily="65" charset="-120"/>
                  </a:endParaRPr>
                </a:p>
              </p:txBody>
            </p:sp>
            <p:sp>
              <p:nvSpPr>
                <p:cNvPr id="19" name="AutoShape 21"/>
                <p:cNvSpPr>
                  <a:spLocks noChangeArrowheads="1"/>
                </p:cNvSpPr>
                <p:nvPr/>
              </p:nvSpPr>
              <p:spPr bwMode="gray">
                <a:xfrm>
                  <a:off x="3969" y="1147"/>
                  <a:ext cx="1688" cy="303"/>
                </a:xfrm>
                <a:prstGeom prst="roundRect">
                  <a:avLst>
                    <a:gd name="adj" fmla="val 50000"/>
                  </a:avLst>
                </a:prstGeom>
                <a:gradFill flip="none" rotWithShape="1">
                  <a:gsLst>
                    <a:gs pos="0">
                      <a:srgbClr val="669900">
                        <a:alpha val="89804"/>
                        <a:lumMod val="61000"/>
                      </a:srgbClr>
                    </a:gs>
                    <a:gs pos="100000">
                      <a:srgbClr val="669900">
                        <a:gamma/>
                        <a:tint val="33725"/>
                        <a:invGamma/>
                      </a:srgbClr>
                    </a:gs>
                    <a:gs pos="51000">
                      <a:srgbClr val="669900">
                        <a:alpha val="89999"/>
                        <a:lumMod val="86000"/>
                      </a:srgbClr>
                    </a:gs>
                  </a:gsLst>
                  <a:lin ang="2700000" scaled="1"/>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auto">
                    <a:spcBef>
                      <a:spcPts val="0"/>
                    </a:spcBef>
                    <a:spcAft>
                      <a:spcPts val="0"/>
                    </a:spcAft>
                    <a:defRPr/>
                  </a:pPr>
                  <a:r>
                    <a:rPr lang="zh-TW" altLang="en-US" sz="1800" b="1" dirty="0">
                      <a:effectLst/>
                      <a:latin typeface="標楷體" panose="03000509000000000000" pitchFamily="65" charset="-120"/>
                      <a:ea typeface="標楷體" panose="03000509000000000000" pitchFamily="65" charset="-120"/>
                    </a:rPr>
                    <a:t>家境清寒</a:t>
                  </a:r>
                  <a:r>
                    <a:rPr lang="zh-TW" altLang="zh-TW" sz="1800" b="1" dirty="0">
                      <a:effectLst/>
                      <a:latin typeface="標楷體" panose="03000509000000000000" pitchFamily="65" charset="-120"/>
                      <a:ea typeface="標楷體" panose="03000509000000000000" pitchFamily="65" charset="-120"/>
                    </a:rPr>
                    <a:t>學生</a:t>
                  </a:r>
                  <a:r>
                    <a:rPr lang="en-US" altLang="zh-TW" sz="1800" b="1" dirty="0">
                      <a:effectLst/>
                      <a:latin typeface="標楷體" panose="03000509000000000000" pitchFamily="65" charset="-120"/>
                      <a:ea typeface="標楷體" panose="03000509000000000000" pitchFamily="65" charset="-120"/>
                    </a:rPr>
                    <a:t>(</a:t>
                  </a:r>
                  <a:r>
                    <a:rPr lang="zh-TW" altLang="en-US" sz="1800" b="1" dirty="0">
                      <a:effectLst/>
                      <a:latin typeface="標楷體" panose="03000509000000000000" pitchFamily="65" charset="-120"/>
                      <a:ea typeface="標楷體" panose="03000509000000000000" pitchFamily="65" charset="-120"/>
                    </a:rPr>
                    <a:t>優先錄取</a:t>
                  </a:r>
                  <a:r>
                    <a:rPr lang="en-US" altLang="zh-TW" sz="1800" b="1" dirty="0">
                      <a:effectLst/>
                      <a:latin typeface="標楷體" panose="03000509000000000000" pitchFamily="65" charset="-120"/>
                      <a:ea typeface="標楷體" panose="03000509000000000000" pitchFamily="65" charset="-120"/>
                    </a:rPr>
                    <a:t>)</a:t>
                  </a:r>
                  <a:endParaRPr lang="zh-TW" altLang="en-US" sz="1800" kern="0" dirty="0">
                    <a:effectLst/>
                    <a:latin typeface="Arial" charset="0"/>
                    <a:ea typeface="標楷體" panose="03000509000000000000" pitchFamily="65" charset="-120"/>
                  </a:endParaRPr>
                </a:p>
              </p:txBody>
            </p:sp>
          </p:grpSp>
        </p:grpSp>
        <p:grpSp>
          <p:nvGrpSpPr>
            <p:cNvPr id="13" name="群組 12">
              <a:extLst>
                <a:ext uri="{FF2B5EF4-FFF2-40B4-BE49-F238E27FC236}">
                  <a16:creationId xmlns:a16="http://schemas.microsoft.com/office/drawing/2014/main" id="{5D56A70C-FAF2-48D3-9A29-5DC29F28E08A}"/>
                </a:ext>
              </a:extLst>
            </p:cNvPr>
            <p:cNvGrpSpPr/>
            <p:nvPr/>
          </p:nvGrpSpPr>
          <p:grpSpPr>
            <a:xfrm>
              <a:off x="4393629" y="3756309"/>
              <a:ext cx="4876800" cy="1586721"/>
              <a:chOff x="4507929" y="3741306"/>
              <a:chExt cx="4876800" cy="1586721"/>
            </a:xfrm>
          </p:grpSpPr>
          <p:grpSp>
            <p:nvGrpSpPr>
              <p:cNvPr id="14" name="群組 13">
                <a:extLst>
                  <a:ext uri="{FF2B5EF4-FFF2-40B4-BE49-F238E27FC236}">
                    <a16:creationId xmlns:a16="http://schemas.microsoft.com/office/drawing/2014/main" id="{5491DD3E-4B63-48CE-8B27-3EACC40BDE0F}"/>
                  </a:ext>
                </a:extLst>
              </p:cNvPr>
              <p:cNvGrpSpPr/>
              <p:nvPr/>
            </p:nvGrpSpPr>
            <p:grpSpPr>
              <a:xfrm>
                <a:off x="4507929" y="4221088"/>
                <a:ext cx="4876800" cy="1106939"/>
                <a:chOff x="4507929" y="2845872"/>
                <a:chExt cx="4876800" cy="2115051"/>
              </a:xfrm>
            </p:grpSpPr>
            <p:sp>
              <p:nvSpPr>
                <p:cNvPr id="23" name="AutoShape 7">
                  <a:extLst>
                    <a:ext uri="{FF2B5EF4-FFF2-40B4-BE49-F238E27FC236}">
                      <a16:creationId xmlns:a16="http://schemas.microsoft.com/office/drawing/2014/main" id="{9916EDCD-4DD3-4AB0-9F0E-A6031812CED3}"/>
                    </a:ext>
                  </a:extLst>
                </p:cNvPr>
                <p:cNvSpPr>
                  <a:spLocks noChangeArrowheads="1"/>
                </p:cNvSpPr>
                <p:nvPr/>
              </p:nvSpPr>
              <p:spPr bwMode="gray">
                <a:xfrm>
                  <a:off x="4507929" y="2845872"/>
                  <a:ext cx="4876800" cy="2115051"/>
                </a:xfrm>
                <a:prstGeom prst="roundRect">
                  <a:avLst>
                    <a:gd name="adj" fmla="val 10889"/>
                  </a:avLst>
                </a:prstGeom>
                <a:gradFill rotWithShape="1">
                  <a:gsLst>
                    <a:gs pos="0">
                      <a:schemeClr val="accent3">
                        <a:lumMod val="50000"/>
                      </a:schemeClr>
                    </a:gs>
                    <a:gs pos="48000">
                      <a:schemeClr val="accent3">
                        <a:lumMod val="75000"/>
                      </a:schemeClr>
                    </a:gs>
                    <a:gs pos="100000">
                      <a:schemeClr val="accent3">
                        <a:lumMod val="40000"/>
                        <a:lumOff val="60000"/>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24" name="Text Box 17">
                  <a:extLst>
                    <a:ext uri="{FF2B5EF4-FFF2-40B4-BE49-F238E27FC236}">
                      <a16:creationId xmlns:a16="http://schemas.microsoft.com/office/drawing/2014/main" id="{C70FAFD9-6E68-4651-BC09-0E4B13A727F8}"/>
                    </a:ext>
                  </a:extLst>
                </p:cNvPr>
                <p:cNvSpPr txBox="1">
                  <a:spLocks noChangeArrowheads="1"/>
                </p:cNvSpPr>
                <p:nvPr/>
              </p:nvSpPr>
              <p:spPr bwMode="gray">
                <a:xfrm>
                  <a:off x="4742168" y="3403533"/>
                  <a:ext cx="3880172" cy="99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l">
                    <a:buFont typeface="Wingdings" panose="05000000000000000000" pitchFamily="2" charset="2"/>
                    <a:buChar char="Ø"/>
                  </a:pPr>
                  <a:r>
                    <a:rPr lang="zh-TW" altLang="en-US" sz="1400" b="1" dirty="0">
                      <a:effectLst/>
                      <a:latin typeface="標楷體" panose="03000509000000000000" pitchFamily="65" charset="-120"/>
                      <a:ea typeface="標楷體" panose="03000509000000000000" pitchFamily="65" charset="-120"/>
                    </a:rPr>
                    <a:t>操行</a:t>
                  </a:r>
                  <a:r>
                    <a:rPr lang="zh-TW" altLang="zh-TW" sz="1400" b="1" dirty="0">
                      <a:effectLst/>
                      <a:latin typeface="標楷體" panose="03000509000000000000" pitchFamily="65" charset="-120"/>
                      <a:ea typeface="標楷體" panose="03000509000000000000" pitchFamily="65" charset="-120"/>
                    </a:rPr>
                    <a:t>成績</a:t>
                  </a:r>
                  <a:r>
                    <a:rPr lang="zh-TW" altLang="en-US" sz="1400" b="1" dirty="0">
                      <a:effectLst/>
                      <a:latin typeface="標楷體" panose="03000509000000000000" pitchFamily="65" charset="-120"/>
                      <a:ea typeface="標楷體" panose="03000509000000000000" pitchFamily="65" charset="-120"/>
                    </a:rPr>
                    <a:t>最近一學期達</a:t>
                  </a:r>
                  <a:r>
                    <a:rPr lang="en-US" altLang="zh-TW" sz="1400" b="1" dirty="0">
                      <a:effectLst/>
                      <a:latin typeface="標楷體" panose="03000509000000000000" pitchFamily="65" charset="-120"/>
                      <a:ea typeface="標楷體" panose="03000509000000000000" pitchFamily="65" charset="-120"/>
                    </a:rPr>
                    <a:t>80</a:t>
                  </a:r>
                  <a:r>
                    <a:rPr lang="zh-TW" altLang="en-US" sz="1400" b="1" dirty="0">
                      <a:effectLst/>
                      <a:latin typeface="標楷體" panose="03000509000000000000" pitchFamily="65" charset="-120"/>
                      <a:ea typeface="標楷體" panose="03000509000000000000" pitchFamily="65" charset="-120"/>
                    </a:rPr>
                    <a:t>分或甲等以上。</a:t>
                  </a:r>
                  <a:endParaRPr lang="en-US" altLang="zh-TW" sz="1400" b="1" dirty="0">
                    <a:effectLst/>
                    <a:latin typeface="標楷體" panose="03000509000000000000" pitchFamily="65" charset="-120"/>
                    <a:ea typeface="標楷體" panose="03000509000000000000" pitchFamily="65" charset="-120"/>
                  </a:endParaRPr>
                </a:p>
                <a:p>
                  <a:pPr marL="285750" indent="-285750" algn="l">
                    <a:buFont typeface="Wingdings" panose="05000000000000000000" pitchFamily="2" charset="2"/>
                    <a:buChar char="Ø"/>
                  </a:pPr>
                  <a:r>
                    <a:rPr lang="zh-TW" altLang="en-US" sz="1400" b="1" dirty="0">
                      <a:effectLst/>
                      <a:latin typeface="標楷體" panose="03000509000000000000" pitchFamily="65" charset="-120"/>
                      <a:ea typeface="標楷體" panose="03000509000000000000" pitchFamily="65" charset="-120"/>
                    </a:rPr>
                    <a:t>且</a:t>
                  </a:r>
                  <a:r>
                    <a:rPr lang="zh-TW" altLang="zh-TW" sz="1400" b="1" dirty="0">
                      <a:effectLst/>
                      <a:latin typeface="標楷體" panose="03000509000000000000" pitchFamily="65" charset="-120"/>
                      <a:ea typeface="標楷體" panose="03000509000000000000" pitchFamily="65" charset="-120"/>
                    </a:rPr>
                    <a:t>未受小過</a:t>
                  </a:r>
                  <a:r>
                    <a:rPr lang="en-US" altLang="zh-TW" sz="1400" b="1" dirty="0">
                      <a:effectLst/>
                      <a:latin typeface="標楷體" panose="03000509000000000000" pitchFamily="65" charset="-120"/>
                      <a:ea typeface="標楷體" panose="03000509000000000000" pitchFamily="65" charset="-120"/>
                    </a:rPr>
                    <a:t>(</a:t>
                  </a:r>
                  <a:r>
                    <a:rPr lang="zh-TW" altLang="zh-TW" sz="1400" b="1" dirty="0">
                      <a:effectLst/>
                      <a:latin typeface="標楷體" panose="03000509000000000000" pitchFamily="65" charset="-120"/>
                      <a:ea typeface="標楷體" panose="03000509000000000000" pitchFamily="65" charset="-120"/>
                    </a:rPr>
                    <a:t>含</a:t>
                  </a:r>
                  <a:r>
                    <a:rPr lang="en-US" altLang="zh-TW" sz="1400" b="1" dirty="0">
                      <a:effectLst/>
                      <a:latin typeface="標楷體" panose="03000509000000000000" pitchFamily="65" charset="-120"/>
                      <a:ea typeface="標楷體" panose="03000509000000000000" pitchFamily="65" charset="-120"/>
                    </a:rPr>
                    <a:t>)</a:t>
                  </a:r>
                  <a:r>
                    <a:rPr lang="zh-TW" altLang="zh-TW" sz="1400" b="1" dirty="0">
                      <a:effectLst/>
                      <a:latin typeface="標楷體" panose="03000509000000000000" pitchFamily="65" charset="-120"/>
                      <a:ea typeface="標楷體" panose="03000509000000000000" pitchFamily="65" charset="-120"/>
                    </a:rPr>
                    <a:t>以上處分者。</a:t>
                  </a:r>
                </a:p>
              </p:txBody>
            </p:sp>
          </p:grpSp>
          <p:grpSp>
            <p:nvGrpSpPr>
              <p:cNvPr id="20" name="Group 19">
                <a:extLst>
                  <a:ext uri="{FF2B5EF4-FFF2-40B4-BE49-F238E27FC236}">
                    <a16:creationId xmlns:a16="http://schemas.microsoft.com/office/drawing/2014/main" id="{0E8B144B-55D4-410F-BCAC-968C0FC3C932}"/>
                  </a:ext>
                </a:extLst>
              </p:cNvPr>
              <p:cNvGrpSpPr>
                <a:grpSpLocks/>
              </p:cNvGrpSpPr>
              <p:nvPr/>
            </p:nvGrpSpPr>
            <p:grpSpPr bwMode="auto">
              <a:xfrm>
                <a:off x="4551603" y="3741306"/>
                <a:ext cx="2384425" cy="423405"/>
                <a:chOff x="3969" y="1126"/>
                <a:chExt cx="1502" cy="339"/>
              </a:xfrm>
            </p:grpSpPr>
            <p:sp>
              <p:nvSpPr>
                <p:cNvPr id="21" name="AutoShape 20">
                  <a:extLst>
                    <a:ext uri="{FF2B5EF4-FFF2-40B4-BE49-F238E27FC236}">
                      <a16:creationId xmlns:a16="http://schemas.microsoft.com/office/drawing/2014/main" id="{FFD4EDC6-15BC-48D6-AEE5-773AEF7F8E78}"/>
                    </a:ext>
                  </a:extLst>
                </p:cNvPr>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pPr algn="l" fontAlgn="auto">
                    <a:spcBef>
                      <a:spcPts val="0"/>
                    </a:spcBef>
                    <a:spcAft>
                      <a:spcPts val="0"/>
                    </a:spcAft>
                    <a:defRPr/>
                  </a:pPr>
                  <a:endParaRPr lang="zh-TW" altLang="en-US" sz="1800" kern="0">
                    <a:solidFill>
                      <a:srgbClr val="333333"/>
                    </a:solidFill>
                    <a:effectLst/>
                    <a:latin typeface="Arial" charset="0"/>
                    <a:ea typeface="標楷體" panose="03000509000000000000" pitchFamily="65" charset="-120"/>
                  </a:endParaRPr>
                </a:p>
              </p:txBody>
            </p:sp>
            <p:sp>
              <p:nvSpPr>
                <p:cNvPr id="22" name="AutoShape 21">
                  <a:extLst>
                    <a:ext uri="{FF2B5EF4-FFF2-40B4-BE49-F238E27FC236}">
                      <a16:creationId xmlns:a16="http://schemas.microsoft.com/office/drawing/2014/main" id="{EFD60EF2-5E8D-4930-BA0E-D2958E82167F}"/>
                    </a:ext>
                  </a:extLst>
                </p:cNvPr>
                <p:cNvSpPr>
                  <a:spLocks noChangeArrowheads="1"/>
                </p:cNvSpPr>
                <p:nvPr/>
              </p:nvSpPr>
              <p:spPr bwMode="gray">
                <a:xfrm>
                  <a:off x="3988" y="1145"/>
                  <a:ext cx="1464" cy="303"/>
                </a:xfrm>
                <a:prstGeom prst="roundRect">
                  <a:avLst>
                    <a:gd name="adj" fmla="val 50000"/>
                  </a:avLst>
                </a:prstGeom>
                <a:gradFill flip="none" rotWithShape="1">
                  <a:gsLst>
                    <a:gs pos="0">
                      <a:srgbClr val="669900">
                        <a:alpha val="89804"/>
                        <a:lumMod val="61000"/>
                      </a:srgbClr>
                    </a:gs>
                    <a:gs pos="100000">
                      <a:srgbClr val="669900">
                        <a:gamma/>
                        <a:tint val="33725"/>
                        <a:invGamma/>
                      </a:srgbClr>
                    </a:gs>
                    <a:gs pos="51000">
                      <a:srgbClr val="669900">
                        <a:alpha val="89999"/>
                        <a:lumMod val="86000"/>
                      </a:srgbClr>
                    </a:gs>
                  </a:gsLst>
                  <a:lin ang="2700000" scaled="1"/>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auto">
                    <a:spcBef>
                      <a:spcPts val="0"/>
                    </a:spcBef>
                    <a:spcAft>
                      <a:spcPts val="0"/>
                    </a:spcAft>
                    <a:defRPr/>
                  </a:pPr>
                  <a:r>
                    <a:rPr lang="zh-TW" altLang="en-US" sz="1800" b="1" dirty="0">
                      <a:effectLst/>
                      <a:latin typeface="標楷體" panose="03000509000000000000" pitchFamily="65" charset="-120"/>
                      <a:ea typeface="標楷體" panose="03000509000000000000" pitchFamily="65" charset="-120"/>
                    </a:rPr>
                    <a:t>一般</a:t>
                  </a:r>
                  <a:r>
                    <a:rPr lang="zh-TW" altLang="zh-TW" sz="1800" b="1" dirty="0">
                      <a:effectLst/>
                      <a:latin typeface="標楷體" panose="03000509000000000000" pitchFamily="65" charset="-120"/>
                      <a:ea typeface="標楷體" panose="03000509000000000000" pitchFamily="65" charset="-120"/>
                    </a:rPr>
                    <a:t>學生</a:t>
                  </a:r>
                  <a:endParaRPr lang="zh-TW" altLang="en-US" sz="1800" kern="0" dirty="0">
                    <a:effectLst/>
                    <a:latin typeface="Arial" charset="0"/>
                    <a:ea typeface="標楷體" panose="03000509000000000000" pitchFamily="65" charset="-120"/>
                  </a:endParaRPr>
                </a:p>
              </p:txBody>
            </p:sp>
          </p:grpSp>
        </p:grpSp>
      </p:grpSp>
    </p:spTree>
    <p:extLst>
      <p:ext uri="{BB962C8B-B14F-4D97-AF65-F5344CB8AC3E}">
        <p14:creationId xmlns:p14="http://schemas.microsoft.com/office/powerpoint/2010/main" val="299277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7294376" y="6486198"/>
            <a:ext cx="2228850" cy="365125"/>
          </a:xfrm>
        </p:spPr>
        <p:txBody>
          <a:bodyPr/>
          <a:lstStyle/>
          <a:p>
            <a:pPr>
              <a:defRPr/>
            </a:pPr>
            <a:fld id="{596BE8B9-FF4B-4CFA-B0DB-C44372531CF7}" type="slidenum">
              <a:rPr lang="en-US" altLang="zh-TW" smtClean="0"/>
              <a:pPr>
                <a:defRPr/>
              </a:pPr>
              <a:t>6</a:t>
            </a:fld>
            <a:endParaRPr lang="en-US" altLang="zh-TW" dirty="0"/>
          </a:p>
        </p:txBody>
      </p:sp>
      <p:sp>
        <p:nvSpPr>
          <p:cNvPr id="2" name="標題 1"/>
          <p:cNvSpPr>
            <a:spLocks noGrp="1"/>
          </p:cNvSpPr>
          <p:nvPr>
            <p:ph type="title" idx="4294967295"/>
          </p:nvPr>
        </p:nvSpPr>
        <p:spPr>
          <a:xfrm>
            <a:off x="2063750" y="228600"/>
            <a:ext cx="7842250" cy="838200"/>
          </a:xfrm>
        </p:spPr>
        <p:txBody>
          <a:bodyPr vert="horz" lIns="91440" tIns="45720" rIns="91440" bIns="45720" rtlCol="0" anchor="ctr">
            <a:normAutofit fontScale="90000"/>
          </a:bodyPr>
          <a:lstStyle/>
          <a:p>
            <a:pPr algn="r" defTabSz="742927" eaLnBrk="1" hangingPunct="1">
              <a:lnSpc>
                <a:spcPct val="150000"/>
              </a:lnSpc>
            </a:pPr>
            <a:r>
              <a:rPr lang="zh-TW" altLang="en-US" sz="4000" b="1" kern="1200" cap="all" dirty="0">
                <a:solidFill>
                  <a:schemeClr val="accent2">
                    <a:lumMod val="50000"/>
                  </a:schemeClr>
                </a:solidFill>
                <a:latin typeface="標楷體" pitchFamily="65" charset="-120"/>
                <a:ea typeface="標楷體" pitchFamily="65" charset="-120"/>
                <a:cs typeface="+mn-cs"/>
              </a:rPr>
              <a:t>獎學金申請流程</a:t>
            </a:r>
          </a:p>
        </p:txBody>
      </p:sp>
      <p:sp>
        <p:nvSpPr>
          <p:cNvPr id="4" name="AutoShape 11"/>
          <p:cNvSpPr>
            <a:spLocks noChangeArrowheads="1"/>
          </p:cNvSpPr>
          <p:nvPr/>
        </p:nvSpPr>
        <p:spPr bwMode="gray">
          <a:xfrm rot="5400000">
            <a:off x="7770821" y="4510038"/>
            <a:ext cx="401087" cy="304185"/>
          </a:xfrm>
          <a:prstGeom prst="rightArrow">
            <a:avLst>
              <a:gd name="adj1" fmla="val 50000"/>
              <a:gd name="adj2" fmla="val 58333"/>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5" name="AutoShape 8"/>
          <p:cNvSpPr>
            <a:spLocks noChangeArrowheads="1"/>
          </p:cNvSpPr>
          <p:nvPr/>
        </p:nvSpPr>
        <p:spPr bwMode="gray">
          <a:xfrm flipH="1">
            <a:off x="4766482" y="4573988"/>
            <a:ext cx="2130733" cy="1504074"/>
          </a:xfrm>
          <a:prstGeom prst="rightArrowCallout">
            <a:avLst>
              <a:gd name="adj1" fmla="val 28435"/>
              <a:gd name="adj2" fmla="val 21477"/>
              <a:gd name="adj3" fmla="val 8889"/>
              <a:gd name="adj4" fmla="val 86532"/>
            </a:avLst>
          </a:prstGeom>
          <a:gradFill rotWithShape="1">
            <a:gsLst>
              <a:gs pos="0">
                <a:srgbClr val="E4C244"/>
              </a:gs>
              <a:gs pos="50000">
                <a:srgbClr val="E4C244">
                  <a:gamma/>
                  <a:tint val="63529"/>
                  <a:invGamma/>
                  <a:alpha val="89999"/>
                </a:srgbClr>
              </a:gs>
              <a:gs pos="100000">
                <a:srgbClr val="E4C244"/>
              </a:gs>
            </a:gsLst>
            <a:lin ang="2700000" scaled="1"/>
          </a:gradFill>
          <a:ln>
            <a:noFill/>
          </a:ln>
          <a:effectLst/>
          <a:scene3d>
            <a:camera prst="legacyPerspectiveTopLeft"/>
            <a:lightRig rig="legacyFlat3" dir="b"/>
          </a:scene3d>
          <a:sp3d extrusionH="163500" prstMaterial="legacyMetal">
            <a:bevelT w="13500" h="13500" prst="angle"/>
            <a:bevelB w="13500" h="13500" prst="angle"/>
            <a:extrusionClr>
              <a:srgbClr val="E4C244"/>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6" name="Rectangle 9"/>
          <p:cNvSpPr>
            <a:spLocks noChangeArrowheads="1"/>
          </p:cNvSpPr>
          <p:nvPr/>
        </p:nvSpPr>
        <p:spPr bwMode="gray">
          <a:xfrm>
            <a:off x="5043003" y="4457004"/>
            <a:ext cx="1854212" cy="387956"/>
          </a:xfrm>
          <a:prstGeom prst="rect">
            <a:avLst/>
          </a:prstGeom>
          <a:gradFill rotWithShape="1">
            <a:gsLst>
              <a:gs pos="0">
                <a:srgbClr val="E4C244"/>
              </a:gs>
              <a:gs pos="50000">
                <a:srgbClr val="E4C244">
                  <a:gamma/>
                  <a:shade val="87843"/>
                  <a:invGamma/>
                </a:srgbClr>
              </a:gs>
              <a:gs pos="100000">
                <a:srgbClr val="E4C244"/>
              </a:gs>
            </a:gsLst>
            <a:lin ang="2700000" scaled="1"/>
          </a:gradFill>
          <a:ln>
            <a:noFill/>
          </a:ln>
          <a:effectLst/>
          <a:scene3d>
            <a:camera prst="legacyPerspectiveTopLeft"/>
            <a:lightRig rig="legacyFlat3" dir="b"/>
          </a:scene3d>
          <a:sp3d extrusionH="188900" prstMaterial="legacyMetal">
            <a:bevelT w="13500" h="13500" prst="angle"/>
            <a:bevelB w="13500" h="13500" prst="angle"/>
            <a:extrusionClr>
              <a:srgbClr val="E4C244"/>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7" name="AutoShape 10"/>
          <p:cNvSpPr>
            <a:spLocks noChangeArrowheads="1"/>
          </p:cNvSpPr>
          <p:nvPr/>
        </p:nvSpPr>
        <p:spPr bwMode="gray">
          <a:xfrm flipH="1">
            <a:off x="7317822" y="4541183"/>
            <a:ext cx="1948053" cy="1504074"/>
          </a:xfrm>
          <a:prstGeom prst="rightArrowCallout">
            <a:avLst>
              <a:gd name="adj1" fmla="val 28435"/>
              <a:gd name="adj2" fmla="val 21477"/>
              <a:gd name="adj3" fmla="val 8889"/>
              <a:gd name="adj4" fmla="val 86532"/>
            </a:avLst>
          </a:prstGeom>
          <a:gradFill rotWithShape="1">
            <a:gsLst>
              <a:gs pos="0">
                <a:srgbClr val="99CCFF">
                  <a:alpha val="89999"/>
                </a:srgbClr>
              </a:gs>
              <a:gs pos="100000">
                <a:srgbClr val="CCECFF"/>
              </a:gs>
            </a:gsLst>
            <a:lin ang="2700000" scaled="1"/>
          </a:gradFill>
          <a:ln>
            <a:noFill/>
          </a:ln>
          <a:effectLst/>
          <a:scene3d>
            <a:camera prst="legacyPerspectiveTopLeft"/>
            <a:lightRig rig="legacyFlat3" dir="b"/>
          </a:scene3d>
          <a:sp3d extrusionH="163500" prstMaterial="legacyMetal">
            <a:bevelT w="13500" h="13500" prst="angle"/>
            <a:bevelB w="13500" h="13500" prst="angle"/>
            <a:extrusionClr>
              <a:srgbClr val="99CCFF"/>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l"/>
            <a:endParaRPr lang="zh-TW" altLang="en-US" sz="1800">
              <a:solidFill>
                <a:schemeClr val="bg2">
                  <a:lumMod val="25000"/>
                </a:schemeClr>
              </a:solidFill>
              <a:effectLst/>
              <a:latin typeface="Arial" charset="0"/>
              <a:ea typeface="+mn-ea"/>
            </a:endParaRPr>
          </a:p>
        </p:txBody>
      </p:sp>
      <p:sp>
        <p:nvSpPr>
          <p:cNvPr id="8" name="Rectangle 11"/>
          <p:cNvSpPr>
            <a:spLocks noChangeArrowheads="1"/>
          </p:cNvSpPr>
          <p:nvPr/>
        </p:nvSpPr>
        <p:spPr bwMode="gray">
          <a:xfrm>
            <a:off x="7581449" y="4464166"/>
            <a:ext cx="1692031" cy="387956"/>
          </a:xfrm>
          <a:prstGeom prst="rect">
            <a:avLst/>
          </a:prstGeom>
          <a:gradFill rotWithShape="1">
            <a:gsLst>
              <a:gs pos="0">
                <a:srgbClr val="25557B"/>
              </a:gs>
              <a:gs pos="50000">
                <a:srgbClr val="25557B">
                  <a:gamma/>
                  <a:tint val="76471"/>
                  <a:invGamma/>
                </a:srgbClr>
              </a:gs>
              <a:gs pos="100000">
                <a:srgbClr val="25557B"/>
              </a:gs>
            </a:gsLst>
            <a:lin ang="2700000" scaled="1"/>
          </a:gradFill>
          <a:ln>
            <a:noFill/>
          </a:ln>
          <a:effectLst/>
          <a:scene3d>
            <a:camera prst="legacyPerspectiveTopLeft"/>
            <a:lightRig rig="legacyFlat3" dir="b"/>
          </a:scene3d>
          <a:sp3d extrusionH="227000" prstMaterial="legacyMetal">
            <a:bevelT w="13500" h="13500" prst="angle"/>
            <a:bevelB w="13500" h="13500" prst="angle"/>
            <a:extrusionClr>
              <a:srgbClr val="25557B"/>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9" name="Text Box 16"/>
          <p:cNvSpPr txBox="1">
            <a:spLocks noChangeArrowheads="1"/>
          </p:cNvSpPr>
          <p:nvPr/>
        </p:nvSpPr>
        <p:spPr bwMode="gray">
          <a:xfrm>
            <a:off x="5674821" y="4478490"/>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TW"/>
            </a:defPPr>
            <a:lvl1pPr algn="l" eaLnBrk="0" hangingPunct="0">
              <a:defRPr sz="1600" b="1">
                <a:latin typeface="標楷體" panose="03000509000000000000" pitchFamily="65" charset="-120"/>
                <a:ea typeface="標楷體" panose="03000509000000000000" pitchFamily="65" charset="-120"/>
              </a:defRPr>
            </a:lvl1pPr>
          </a:lstStyle>
          <a:p>
            <a:r>
              <a:rPr lang="zh-TW" altLang="zh-TW" sz="1800" dirty="0">
                <a:effectLst/>
              </a:rPr>
              <a:t>複審</a:t>
            </a:r>
            <a:endParaRPr lang="en-US" altLang="zh-TW" sz="1800" dirty="0"/>
          </a:p>
        </p:txBody>
      </p:sp>
      <p:sp>
        <p:nvSpPr>
          <p:cNvPr id="10" name="Text Box 17"/>
          <p:cNvSpPr txBox="1">
            <a:spLocks noChangeArrowheads="1"/>
          </p:cNvSpPr>
          <p:nvPr/>
        </p:nvSpPr>
        <p:spPr bwMode="gray">
          <a:xfrm>
            <a:off x="8030373" y="445700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zh-TW" altLang="zh-TW" sz="1800" b="1" dirty="0">
                <a:effectLst/>
                <a:latin typeface="標楷體" panose="03000509000000000000" pitchFamily="65" charset="-120"/>
                <a:ea typeface="標楷體" panose="03000509000000000000" pitchFamily="65" charset="-120"/>
              </a:rPr>
              <a:t>初審</a:t>
            </a:r>
            <a:endParaRPr lang="en-US" altLang="zh-TW" sz="1800" b="1" dirty="0">
              <a:effectLst/>
              <a:latin typeface="Arial" charset="0"/>
              <a:ea typeface="新細明體" charset="-120"/>
            </a:endParaRPr>
          </a:p>
        </p:txBody>
      </p:sp>
      <p:sp>
        <p:nvSpPr>
          <p:cNvPr id="11" name="Text Box 22"/>
          <p:cNvSpPr txBox="1">
            <a:spLocks noChangeArrowheads="1"/>
          </p:cNvSpPr>
          <p:nvPr/>
        </p:nvSpPr>
        <p:spPr bwMode="auto">
          <a:xfrm>
            <a:off x="7594421" y="5138028"/>
            <a:ext cx="16714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l"/>
            <a:r>
              <a:rPr lang="zh-TW" altLang="zh-TW" sz="1400" b="1" dirty="0">
                <a:effectLst/>
                <a:latin typeface="標楷體" panose="03000509000000000000" pitchFamily="65" charset="-120"/>
                <a:ea typeface="標楷體" panose="03000509000000000000" pitchFamily="65" charset="-120"/>
              </a:rPr>
              <a:t>由學校</a:t>
            </a:r>
            <a:r>
              <a:rPr lang="zh-TW" altLang="en-US" sz="1400" b="1" dirty="0">
                <a:effectLst/>
                <a:latin typeface="標楷體" panose="03000509000000000000" pitchFamily="65" charset="-120"/>
                <a:ea typeface="標楷體" panose="03000509000000000000" pitchFamily="65" charset="-120"/>
              </a:rPr>
              <a:t>進</a:t>
            </a:r>
            <a:r>
              <a:rPr lang="zh-TW" altLang="zh-TW" sz="1400" b="1" dirty="0">
                <a:effectLst/>
                <a:latin typeface="標楷體" panose="03000509000000000000" pitchFamily="65" charset="-120"/>
                <a:ea typeface="標楷體" panose="03000509000000000000" pitchFamily="65" charset="-120"/>
              </a:rPr>
              <a:t>行書面審查。</a:t>
            </a:r>
          </a:p>
        </p:txBody>
      </p:sp>
      <p:sp>
        <p:nvSpPr>
          <p:cNvPr id="12" name="Text Box 23"/>
          <p:cNvSpPr txBox="1">
            <a:spLocks noChangeArrowheads="1"/>
          </p:cNvSpPr>
          <p:nvPr/>
        </p:nvSpPr>
        <p:spPr bwMode="auto">
          <a:xfrm>
            <a:off x="5157237" y="5031099"/>
            <a:ext cx="1655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defPPr>
              <a:defRPr lang="zh-TW"/>
            </a:defPPr>
            <a:lvl1pPr marL="27450" indent="-171450" algn="l">
              <a:buFont typeface="Wingdings" panose="05000000000000000000" pitchFamily="2" charset="2"/>
              <a:buChar char="Ø"/>
              <a:defRPr sz="1400" b="1">
                <a:solidFill>
                  <a:srgbClr val="C00000"/>
                </a:solidFill>
                <a:latin typeface="標楷體" panose="03000509000000000000" pitchFamily="65" charset="-120"/>
                <a:ea typeface="標楷體" panose="03000509000000000000" pitchFamily="65" charset="-120"/>
              </a:defRPr>
            </a:lvl1pPr>
            <a:lvl2pPr>
              <a:defRPr>
                <a:latin typeface="Arial" charset="0"/>
              </a:defRPr>
            </a:lvl2pPr>
            <a:lvl3pPr>
              <a:defRPr>
                <a:latin typeface="Arial" charset="0"/>
              </a:defRPr>
            </a:lvl3pPr>
            <a:lvl4pPr>
              <a:defRPr>
                <a:latin typeface="Arial" charset="0"/>
              </a:defRPr>
            </a:lvl4pPr>
            <a:lvl5pPr>
              <a:defRPr>
                <a:latin typeface="Arial" charset="0"/>
              </a:defRPr>
            </a:lvl5pPr>
            <a:lvl6pPr fontAlgn="base">
              <a:spcBef>
                <a:spcPct val="0"/>
              </a:spcBef>
              <a:spcAft>
                <a:spcPct val="0"/>
              </a:spcAft>
              <a:defRPr>
                <a:latin typeface="Arial" charset="0"/>
              </a:defRPr>
            </a:lvl6pPr>
            <a:lvl7pPr fontAlgn="base">
              <a:spcBef>
                <a:spcPct val="0"/>
              </a:spcBef>
              <a:spcAft>
                <a:spcPct val="0"/>
              </a:spcAft>
              <a:defRPr>
                <a:latin typeface="Arial" charset="0"/>
              </a:defRPr>
            </a:lvl7pPr>
            <a:lvl8pPr fontAlgn="base">
              <a:spcBef>
                <a:spcPct val="0"/>
              </a:spcBef>
              <a:spcAft>
                <a:spcPct val="0"/>
              </a:spcAft>
              <a:defRPr>
                <a:latin typeface="Arial" charset="0"/>
              </a:defRPr>
            </a:lvl8pPr>
            <a:lvl9pPr fontAlgn="base">
              <a:spcBef>
                <a:spcPct val="0"/>
              </a:spcBef>
              <a:spcAft>
                <a:spcPct val="0"/>
              </a:spcAft>
              <a:defRPr>
                <a:latin typeface="Arial" charset="0"/>
              </a:defRPr>
            </a:lvl9pPr>
          </a:lstStyle>
          <a:p>
            <a:pPr marL="0" indent="0">
              <a:buNone/>
            </a:pPr>
            <a:r>
              <a:rPr lang="zh-TW" altLang="zh-TW" dirty="0">
                <a:solidFill>
                  <a:schemeClr val="tx1"/>
                </a:solidFill>
                <a:effectLst/>
              </a:rPr>
              <a:t>初審合格學生經久舜營造</a:t>
            </a:r>
            <a:r>
              <a:rPr lang="en-US" altLang="zh-TW" dirty="0">
                <a:solidFill>
                  <a:schemeClr val="tx1"/>
                </a:solidFill>
                <a:effectLst/>
              </a:rPr>
              <a:t>(</a:t>
            </a:r>
            <a:r>
              <a:rPr lang="zh-TW" altLang="zh-TW" dirty="0">
                <a:solidFill>
                  <a:schemeClr val="tx1"/>
                </a:solidFill>
                <a:effectLst/>
              </a:rPr>
              <a:t>股</a:t>
            </a:r>
            <a:r>
              <a:rPr lang="en-US" altLang="zh-TW" dirty="0">
                <a:solidFill>
                  <a:schemeClr val="tx1"/>
                </a:solidFill>
                <a:effectLst/>
              </a:rPr>
              <a:t>)</a:t>
            </a:r>
            <a:r>
              <a:rPr lang="zh-TW" altLang="zh-TW" dirty="0">
                <a:solidFill>
                  <a:schemeClr val="tx1"/>
                </a:solidFill>
                <a:effectLst/>
              </a:rPr>
              <a:t>複審後核定。</a:t>
            </a:r>
            <a:endParaRPr lang="en-US" altLang="zh-TW" dirty="0">
              <a:solidFill>
                <a:schemeClr val="tx1"/>
              </a:solidFill>
              <a:effectLst/>
            </a:endParaRPr>
          </a:p>
        </p:txBody>
      </p:sp>
      <p:sp>
        <p:nvSpPr>
          <p:cNvPr id="14" name="AutoShape 11"/>
          <p:cNvSpPr>
            <a:spLocks noChangeArrowheads="1"/>
          </p:cNvSpPr>
          <p:nvPr/>
        </p:nvSpPr>
        <p:spPr bwMode="gray">
          <a:xfrm rot="5400000">
            <a:off x="3018293" y="4505455"/>
            <a:ext cx="401087" cy="304185"/>
          </a:xfrm>
          <a:prstGeom prst="rightArrow">
            <a:avLst>
              <a:gd name="adj1" fmla="val 50000"/>
              <a:gd name="adj2" fmla="val 58333"/>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15" name="AutoShape 10"/>
          <p:cNvSpPr>
            <a:spLocks noChangeArrowheads="1"/>
          </p:cNvSpPr>
          <p:nvPr/>
        </p:nvSpPr>
        <p:spPr bwMode="gray">
          <a:xfrm flipH="1">
            <a:off x="2389674" y="4604672"/>
            <a:ext cx="2151879" cy="1504074"/>
          </a:xfrm>
          <a:prstGeom prst="rightArrowCallout">
            <a:avLst>
              <a:gd name="adj1" fmla="val 28435"/>
              <a:gd name="adj2" fmla="val 21477"/>
              <a:gd name="adj3" fmla="val 8889"/>
              <a:gd name="adj4" fmla="val 86532"/>
            </a:avLst>
          </a:prstGeom>
          <a:gradFill rotWithShape="1">
            <a:gsLst>
              <a:gs pos="0">
                <a:srgbClr val="99CCFF">
                  <a:alpha val="89999"/>
                </a:srgbClr>
              </a:gs>
              <a:gs pos="100000">
                <a:srgbClr val="CCECFF"/>
              </a:gs>
            </a:gsLst>
            <a:lin ang="2700000" scaled="1"/>
          </a:gradFill>
          <a:ln>
            <a:noFill/>
          </a:ln>
          <a:effectLst/>
          <a:scene3d>
            <a:camera prst="legacyPerspectiveTopLeft"/>
            <a:lightRig rig="legacyFlat3" dir="b"/>
          </a:scene3d>
          <a:sp3d extrusionH="163500" prstMaterial="legacyMetal">
            <a:bevelT w="13500" h="13500" prst="angle"/>
            <a:bevelB w="13500" h="13500" prst="angle"/>
            <a:extrusionClr>
              <a:srgbClr val="99CCFF"/>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l"/>
            <a:endParaRPr lang="zh-TW" altLang="en-US" sz="1800">
              <a:solidFill>
                <a:schemeClr val="bg2">
                  <a:lumMod val="25000"/>
                </a:schemeClr>
              </a:solidFill>
              <a:effectLst/>
              <a:latin typeface="Arial" charset="0"/>
              <a:ea typeface="+mn-ea"/>
            </a:endParaRPr>
          </a:p>
        </p:txBody>
      </p:sp>
      <p:sp>
        <p:nvSpPr>
          <p:cNvPr id="16" name="Rectangle 11"/>
          <p:cNvSpPr>
            <a:spLocks noChangeArrowheads="1"/>
          </p:cNvSpPr>
          <p:nvPr/>
        </p:nvSpPr>
        <p:spPr bwMode="gray">
          <a:xfrm>
            <a:off x="2660550" y="4427800"/>
            <a:ext cx="1881003" cy="387956"/>
          </a:xfrm>
          <a:prstGeom prst="rect">
            <a:avLst/>
          </a:prstGeom>
          <a:gradFill rotWithShape="1">
            <a:gsLst>
              <a:gs pos="0">
                <a:srgbClr val="25557B"/>
              </a:gs>
              <a:gs pos="50000">
                <a:srgbClr val="25557B">
                  <a:gamma/>
                  <a:tint val="76471"/>
                  <a:invGamma/>
                </a:srgbClr>
              </a:gs>
              <a:gs pos="100000">
                <a:srgbClr val="25557B"/>
              </a:gs>
            </a:gsLst>
            <a:lin ang="2700000" scaled="1"/>
          </a:gradFill>
          <a:ln>
            <a:noFill/>
          </a:ln>
          <a:effectLst/>
          <a:scene3d>
            <a:camera prst="legacyPerspectiveTopLeft"/>
            <a:lightRig rig="legacyFlat3" dir="b"/>
          </a:scene3d>
          <a:sp3d extrusionH="227000" prstMaterial="legacyMetal">
            <a:bevelT w="13500" h="13500" prst="angle"/>
            <a:bevelB w="13500" h="13500" prst="angle"/>
            <a:extrusionClr>
              <a:srgbClr val="25557B"/>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a:noFill/>
              </a:ln>
              <a:solidFill>
                <a:schemeClr val="bg2">
                  <a:lumMod val="25000"/>
                </a:schemeClr>
              </a:solidFill>
              <a:effectLst/>
              <a:uLnTx/>
              <a:uFillTx/>
              <a:latin typeface="Arial" charset="0"/>
              <a:ea typeface="+mn-ea"/>
            </a:endParaRPr>
          </a:p>
        </p:txBody>
      </p:sp>
      <p:sp>
        <p:nvSpPr>
          <p:cNvPr id="17" name="Text Box 17"/>
          <p:cNvSpPr txBox="1">
            <a:spLocks noChangeArrowheads="1"/>
          </p:cNvSpPr>
          <p:nvPr/>
        </p:nvSpPr>
        <p:spPr bwMode="gray">
          <a:xfrm>
            <a:off x="3096351" y="4437112"/>
            <a:ext cx="848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algn="l" eaLnBrk="0" hangingPunct="0">
              <a:defRPr sz="1600" b="1">
                <a:solidFill>
                  <a:srgbClr val="C00000"/>
                </a:solidFill>
                <a:effectLst/>
                <a:latin typeface="標楷體" panose="03000509000000000000" pitchFamily="65" charset="-120"/>
                <a:ea typeface="標楷體" panose="03000509000000000000" pitchFamily="65" charset="-120"/>
              </a:defRPr>
            </a:lvl1pPr>
          </a:lstStyle>
          <a:p>
            <a:pPr algn="ctr"/>
            <a:r>
              <a:rPr lang="zh-TW" altLang="en-US" sz="1800" dirty="0">
                <a:solidFill>
                  <a:schemeClr val="tx1"/>
                </a:solidFill>
              </a:rPr>
              <a:t>簽約</a:t>
            </a:r>
            <a:endParaRPr lang="en-US" altLang="zh-TW" sz="1800" dirty="0">
              <a:solidFill>
                <a:schemeClr val="tx1"/>
              </a:solidFill>
            </a:endParaRPr>
          </a:p>
        </p:txBody>
      </p:sp>
      <p:sp>
        <p:nvSpPr>
          <p:cNvPr id="18" name="Text Box 22"/>
          <p:cNvSpPr txBox="1">
            <a:spLocks noChangeArrowheads="1"/>
          </p:cNvSpPr>
          <p:nvPr/>
        </p:nvSpPr>
        <p:spPr bwMode="auto">
          <a:xfrm>
            <a:off x="2792760" y="4869160"/>
            <a:ext cx="171009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defPPr>
              <a:defRPr lang="zh-TW"/>
            </a:defPPr>
            <a:lvl1pPr marL="27450" indent="-171450" algn="l">
              <a:buFont typeface="Wingdings" panose="05000000000000000000" pitchFamily="2" charset="2"/>
              <a:buChar char="Ø"/>
              <a:defRPr sz="1400" b="1">
                <a:solidFill>
                  <a:srgbClr val="C00000"/>
                </a:solidFill>
                <a:effectLst/>
                <a:latin typeface="標楷體" panose="03000509000000000000" pitchFamily="65" charset="-120"/>
                <a:ea typeface="標楷體" panose="03000509000000000000" pitchFamily="65" charset="-120"/>
              </a:defRPr>
            </a:lvl1pPr>
            <a:lvl2pPr>
              <a:defRPr>
                <a:latin typeface="Arial" charset="0"/>
              </a:defRPr>
            </a:lvl2pPr>
            <a:lvl3pPr>
              <a:defRPr>
                <a:latin typeface="Arial" charset="0"/>
              </a:defRPr>
            </a:lvl3pPr>
            <a:lvl4pPr>
              <a:defRPr>
                <a:latin typeface="Arial" charset="0"/>
              </a:defRPr>
            </a:lvl4pPr>
            <a:lvl5pPr>
              <a:defRPr>
                <a:latin typeface="Arial" charset="0"/>
              </a:defRPr>
            </a:lvl5pPr>
            <a:lvl6pPr fontAlgn="base">
              <a:spcBef>
                <a:spcPct val="0"/>
              </a:spcBef>
              <a:spcAft>
                <a:spcPct val="0"/>
              </a:spcAft>
              <a:defRPr>
                <a:latin typeface="Arial" charset="0"/>
              </a:defRPr>
            </a:lvl6pPr>
            <a:lvl7pPr fontAlgn="base">
              <a:spcBef>
                <a:spcPct val="0"/>
              </a:spcBef>
              <a:spcAft>
                <a:spcPct val="0"/>
              </a:spcAft>
              <a:defRPr>
                <a:latin typeface="Arial" charset="0"/>
              </a:defRPr>
            </a:lvl7pPr>
            <a:lvl8pPr fontAlgn="base">
              <a:spcBef>
                <a:spcPct val="0"/>
              </a:spcBef>
              <a:spcAft>
                <a:spcPct val="0"/>
              </a:spcAft>
              <a:defRPr>
                <a:latin typeface="Arial" charset="0"/>
              </a:defRPr>
            </a:lvl8pPr>
            <a:lvl9pPr fontAlgn="base">
              <a:spcBef>
                <a:spcPct val="0"/>
              </a:spcBef>
              <a:spcAft>
                <a:spcPct val="0"/>
              </a:spcAft>
              <a:defRPr>
                <a:latin typeface="Arial" charset="0"/>
              </a:defRPr>
            </a:lvl9pPr>
          </a:lstStyle>
          <a:p>
            <a:r>
              <a:rPr lang="zh-TW" altLang="zh-TW" dirty="0">
                <a:solidFill>
                  <a:schemeClr val="tx1"/>
                </a:solidFill>
              </a:rPr>
              <a:t>公告錄取之學生</a:t>
            </a:r>
            <a:endParaRPr lang="en-US" altLang="zh-TW" dirty="0">
              <a:solidFill>
                <a:schemeClr val="tx1"/>
              </a:solidFill>
            </a:endParaRPr>
          </a:p>
          <a:p>
            <a:r>
              <a:rPr lang="zh-TW" altLang="zh-TW" dirty="0">
                <a:solidFill>
                  <a:schemeClr val="tx1"/>
                </a:solidFill>
              </a:rPr>
              <a:t>須完成「久舜營造</a:t>
            </a:r>
            <a:r>
              <a:rPr lang="en-US" altLang="zh-TW" dirty="0">
                <a:solidFill>
                  <a:schemeClr val="tx1"/>
                </a:solidFill>
              </a:rPr>
              <a:t> </a:t>
            </a:r>
          </a:p>
          <a:p>
            <a:pPr marL="0" indent="0">
              <a:buNone/>
            </a:pPr>
            <a:r>
              <a:rPr lang="zh-TW" altLang="en-US" dirty="0">
                <a:solidFill>
                  <a:schemeClr val="tx1"/>
                </a:solidFill>
              </a:rPr>
              <a:t>  </a:t>
            </a:r>
            <a:r>
              <a:rPr lang="zh-TW" altLang="zh-TW" dirty="0">
                <a:solidFill>
                  <a:schemeClr val="tx1"/>
                </a:solidFill>
              </a:rPr>
              <a:t>獎學金</a:t>
            </a:r>
            <a:r>
              <a:rPr lang="zh-TW" altLang="en-US" dirty="0">
                <a:solidFill>
                  <a:schemeClr val="tx1"/>
                </a:solidFill>
              </a:rPr>
              <a:t>專案契約書</a:t>
            </a:r>
            <a:r>
              <a:rPr lang="zh-TW" altLang="zh-TW" dirty="0">
                <a:solidFill>
                  <a:schemeClr val="tx1"/>
                </a:solidFill>
              </a:rPr>
              <a:t>」</a:t>
            </a:r>
            <a:r>
              <a:rPr lang="zh-TW" altLang="en-US" dirty="0">
                <a:solidFill>
                  <a:schemeClr val="tx1"/>
                </a:solidFill>
              </a:rPr>
              <a:t> </a:t>
            </a:r>
            <a:endParaRPr lang="en-US" altLang="zh-TW" dirty="0">
              <a:solidFill>
                <a:schemeClr val="tx1"/>
              </a:solidFill>
            </a:endParaRPr>
          </a:p>
          <a:p>
            <a:pPr marL="0" indent="0">
              <a:buNone/>
            </a:pPr>
            <a:r>
              <a:rPr lang="zh-TW" altLang="en-US" dirty="0">
                <a:solidFill>
                  <a:schemeClr val="tx1"/>
                </a:solidFill>
              </a:rPr>
              <a:t>  </a:t>
            </a:r>
            <a:r>
              <a:rPr lang="zh-TW" altLang="zh-TW" dirty="0">
                <a:solidFill>
                  <a:schemeClr val="tx1"/>
                </a:solidFill>
              </a:rPr>
              <a:t>之簽約手續，否則</a:t>
            </a:r>
            <a:endParaRPr lang="en-US" altLang="zh-TW" dirty="0">
              <a:solidFill>
                <a:schemeClr val="tx1"/>
              </a:solidFill>
            </a:endParaRPr>
          </a:p>
          <a:p>
            <a:pPr marL="0" indent="0">
              <a:buNone/>
            </a:pPr>
            <a:r>
              <a:rPr lang="zh-TW" altLang="en-US" dirty="0">
                <a:solidFill>
                  <a:schemeClr val="tx1"/>
                </a:solidFill>
              </a:rPr>
              <a:t>  </a:t>
            </a:r>
            <a:r>
              <a:rPr lang="zh-TW" altLang="zh-TW" dirty="0">
                <a:solidFill>
                  <a:schemeClr val="tx1"/>
                </a:solidFill>
              </a:rPr>
              <a:t>視同放棄</a:t>
            </a:r>
            <a:r>
              <a:rPr lang="zh-TW" altLang="en-US" dirty="0">
                <a:solidFill>
                  <a:schemeClr val="tx1"/>
                </a:solidFill>
              </a:rPr>
              <a:t>。</a:t>
            </a:r>
            <a:endParaRPr lang="en-US" altLang="zh-TW" dirty="0">
              <a:solidFill>
                <a:schemeClr val="tx1"/>
              </a:solidFill>
            </a:endParaRPr>
          </a:p>
        </p:txBody>
      </p:sp>
      <p:grpSp>
        <p:nvGrpSpPr>
          <p:cNvPr id="88" name="群組 87"/>
          <p:cNvGrpSpPr/>
          <p:nvPr/>
        </p:nvGrpSpPr>
        <p:grpSpPr>
          <a:xfrm>
            <a:off x="758026" y="476672"/>
            <a:ext cx="5421236" cy="3610126"/>
            <a:chOff x="248549" y="1600200"/>
            <a:chExt cx="5274466" cy="4495800"/>
          </a:xfrm>
        </p:grpSpPr>
        <p:sp>
          <p:nvSpPr>
            <p:cNvPr id="54" name="AutoShape 3"/>
            <p:cNvSpPr>
              <a:spLocks noChangeArrowheads="1"/>
            </p:cNvSpPr>
            <p:nvPr/>
          </p:nvSpPr>
          <p:spPr bwMode="gray">
            <a:xfrm>
              <a:off x="289784" y="1600200"/>
              <a:ext cx="5233231" cy="4495800"/>
            </a:xfrm>
            <a:prstGeom prst="rightArrow">
              <a:avLst>
                <a:gd name="adj1" fmla="val 79306"/>
                <a:gd name="adj2" fmla="val 30296"/>
              </a:avLst>
            </a:prstGeom>
            <a:gradFill rotWithShape="1">
              <a:gsLst>
                <a:gs pos="0">
                  <a:srgbClr val="25557B">
                    <a:gamma/>
                    <a:tint val="0"/>
                    <a:invGamma/>
                    <a:alpha val="24001"/>
                  </a:srgbClr>
                </a:gs>
                <a:gs pos="100000">
                  <a:srgbClr val="25557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55" name="AutoShape 4"/>
            <p:cNvSpPr>
              <a:spLocks noChangeArrowheads="1"/>
            </p:cNvSpPr>
            <p:nvPr/>
          </p:nvSpPr>
          <p:spPr bwMode="gray">
            <a:xfrm>
              <a:off x="248549" y="2209800"/>
              <a:ext cx="4323450" cy="990599"/>
            </a:xfrm>
            <a:prstGeom prst="roundRect">
              <a:avLst>
                <a:gd name="adj" fmla="val 9106"/>
              </a:avLst>
            </a:prstGeom>
            <a:gradFill rotWithShape="1">
              <a:gsLst>
                <a:gs pos="0">
                  <a:srgbClr val="E4C244"/>
                </a:gs>
                <a:gs pos="100000">
                  <a:srgbClr val="E4C244">
                    <a:gamma/>
                    <a:tint val="6980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628650" lvl="1" indent="-171450" algn="l">
                <a:buFont typeface="Arial" panose="020B0604020202020204" pitchFamily="34" charset="0"/>
                <a:buChar char="•"/>
              </a:pPr>
              <a:r>
                <a:rPr lang="zh-TW" altLang="zh-TW" sz="1400" b="1" dirty="0">
                  <a:effectLst/>
                  <a:latin typeface="標楷體" panose="03000509000000000000" pitchFamily="65" charset="-120"/>
                  <a:ea typeface="標楷體" panose="03000509000000000000" pitchFamily="65" charset="-120"/>
                </a:rPr>
                <a:t>申請書（並經各班導師或專案研究指導教</a:t>
              </a:r>
              <a:endParaRPr lang="en-US" altLang="zh-TW" sz="1400" b="1" dirty="0">
                <a:effectLst/>
                <a:latin typeface="標楷體" panose="03000509000000000000" pitchFamily="65" charset="-120"/>
                <a:ea typeface="標楷體" panose="03000509000000000000" pitchFamily="65" charset="-120"/>
              </a:endParaRPr>
            </a:p>
            <a:p>
              <a:pPr lvl="1" algn="l"/>
              <a:r>
                <a:rPr lang="zh-TW" altLang="en-US" sz="1400" b="1" dirty="0">
                  <a:effectLst/>
                  <a:latin typeface="標楷體" panose="03000509000000000000" pitchFamily="65" charset="-120"/>
                  <a:ea typeface="標楷體" panose="03000509000000000000" pitchFamily="65" charset="-120"/>
                </a:rPr>
                <a:t>  </a:t>
              </a:r>
              <a:r>
                <a:rPr lang="zh-TW" altLang="zh-TW" sz="1400" b="1" dirty="0">
                  <a:effectLst/>
                  <a:latin typeface="標楷體" panose="03000509000000000000" pitchFamily="65" charset="-120"/>
                  <a:ea typeface="標楷體" panose="03000509000000000000" pitchFamily="65" charset="-120"/>
                </a:rPr>
                <a:t>授推薦）</a:t>
              </a:r>
            </a:p>
            <a:p>
              <a:pPr marL="628650" lvl="1" indent="-171450" algn="l">
                <a:buFont typeface="Arial" panose="020B0604020202020204" pitchFamily="34" charset="0"/>
                <a:buChar char="•"/>
              </a:pPr>
              <a:r>
                <a:rPr lang="zh-TW" altLang="zh-TW" sz="1400" b="1" dirty="0">
                  <a:effectLst/>
                  <a:latin typeface="標楷體" panose="03000509000000000000" pitchFamily="65" charset="-120"/>
                  <a:ea typeface="標楷體" panose="03000509000000000000" pitchFamily="65" charset="-120"/>
                </a:rPr>
                <a:t>自 傳</a:t>
              </a:r>
            </a:p>
          </p:txBody>
        </p:sp>
        <p:sp>
          <p:nvSpPr>
            <p:cNvPr id="56" name="AutoShape 5"/>
            <p:cNvSpPr>
              <a:spLocks noChangeArrowheads="1"/>
            </p:cNvSpPr>
            <p:nvPr/>
          </p:nvSpPr>
          <p:spPr bwMode="gray">
            <a:xfrm>
              <a:off x="248549" y="3316112"/>
              <a:ext cx="4323450" cy="990599"/>
            </a:xfrm>
            <a:prstGeom prst="roundRect">
              <a:avLst>
                <a:gd name="adj" fmla="val 9106"/>
              </a:avLst>
            </a:prstGeom>
            <a:gradFill rotWithShape="1">
              <a:gsLst>
                <a:gs pos="0">
                  <a:srgbClr val="B2B2B2"/>
                </a:gs>
                <a:gs pos="100000">
                  <a:srgbClr val="B2B2B2">
                    <a:gamma/>
                    <a:tint val="6980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628650" lvl="1" indent="-171450" algn="l">
                <a:buFont typeface="Arial" panose="020B0604020202020204" pitchFamily="34" charset="0"/>
                <a:buChar char="•"/>
              </a:pPr>
              <a:endParaRPr lang="en-US" altLang="zh-TW" sz="14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r>
                <a:rPr lang="zh-TW" altLang="en-US" sz="1400" b="1" dirty="0">
                  <a:effectLst/>
                  <a:latin typeface="標楷體" panose="03000509000000000000" pitchFamily="65" charset="-120"/>
                  <a:ea typeface="標楷體" panose="03000509000000000000" pitchFamily="65" charset="-120"/>
                </a:rPr>
                <a:t>家境清寒學生：需檢附</a:t>
              </a:r>
              <a:r>
                <a:rPr lang="zh-TW" altLang="zh-TW" sz="1400" b="1" dirty="0">
                  <a:effectLst/>
                  <a:latin typeface="標楷體" panose="03000509000000000000" pitchFamily="65" charset="-120"/>
                  <a:ea typeface="標楷體" panose="03000509000000000000" pitchFamily="65" charset="-120"/>
                </a:rPr>
                <a:t>中低收或低收入戶</a:t>
              </a:r>
              <a:r>
                <a:rPr lang="zh-TW" altLang="en-US" sz="1400" b="1" dirty="0">
                  <a:effectLst/>
                  <a:latin typeface="標楷體" panose="03000509000000000000" pitchFamily="65" charset="-120"/>
                  <a:ea typeface="標楷體" panose="03000509000000000000" pitchFamily="65" charset="-120"/>
                </a:rPr>
                <a:t>證明</a:t>
              </a:r>
              <a:endParaRPr lang="en-US" altLang="zh-TW" sz="14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r>
                <a:rPr lang="zh-TW" altLang="en-US" sz="1400" b="1" dirty="0">
                  <a:effectLst/>
                  <a:latin typeface="標楷體" panose="03000509000000000000" pitchFamily="65" charset="-120"/>
                  <a:ea typeface="標楷體" panose="03000509000000000000" pitchFamily="65" charset="-120"/>
                </a:rPr>
                <a:t>操行成績，最近一學期達</a:t>
              </a:r>
              <a:r>
                <a:rPr lang="en-US" altLang="zh-TW" sz="1400" b="1" dirty="0">
                  <a:effectLst/>
                  <a:latin typeface="標楷體" panose="03000509000000000000" pitchFamily="65" charset="-120"/>
                  <a:ea typeface="標楷體" panose="03000509000000000000" pitchFamily="65" charset="-120"/>
                </a:rPr>
                <a:t>80</a:t>
              </a:r>
              <a:r>
                <a:rPr lang="zh-TW" altLang="en-US" sz="1400" b="1" dirty="0">
                  <a:effectLst/>
                  <a:latin typeface="標楷體" panose="03000509000000000000" pitchFamily="65" charset="-120"/>
                  <a:ea typeface="標楷體" panose="03000509000000000000" pitchFamily="65" charset="-120"/>
                </a:rPr>
                <a:t>分或甲等以上</a:t>
              </a:r>
              <a:endParaRPr lang="en-US" altLang="zh-TW" sz="14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r>
                <a:rPr lang="zh-TW" altLang="en-US" sz="1400" b="1" dirty="0">
                  <a:effectLst/>
                  <a:latin typeface="標楷體" panose="03000509000000000000" pitchFamily="65" charset="-120"/>
                  <a:ea typeface="標楷體" panose="03000509000000000000" pitchFamily="65" charset="-120"/>
                </a:rPr>
                <a:t>且未受小過</a:t>
              </a:r>
              <a:r>
                <a:rPr lang="en-US" altLang="zh-TW" sz="1400" b="1" dirty="0">
                  <a:effectLst/>
                  <a:latin typeface="標楷體" panose="03000509000000000000" pitchFamily="65" charset="-120"/>
                  <a:ea typeface="標楷體" panose="03000509000000000000" pitchFamily="65" charset="-120"/>
                </a:rPr>
                <a:t>(</a:t>
              </a:r>
              <a:r>
                <a:rPr lang="zh-TW" altLang="en-US" sz="1400" b="1" dirty="0">
                  <a:effectLst/>
                  <a:latin typeface="標楷體" panose="03000509000000000000" pitchFamily="65" charset="-120"/>
                  <a:ea typeface="標楷體" panose="03000509000000000000" pitchFamily="65" charset="-120"/>
                </a:rPr>
                <a:t>含</a:t>
              </a:r>
              <a:r>
                <a:rPr lang="en-US" altLang="zh-TW" sz="1400" b="1" dirty="0">
                  <a:effectLst/>
                  <a:latin typeface="標楷體" panose="03000509000000000000" pitchFamily="65" charset="-120"/>
                  <a:ea typeface="標楷體" panose="03000509000000000000" pitchFamily="65" charset="-120"/>
                </a:rPr>
                <a:t>)</a:t>
              </a:r>
              <a:r>
                <a:rPr lang="zh-TW" altLang="en-US" sz="1400" b="1" dirty="0">
                  <a:effectLst/>
                  <a:latin typeface="標楷體" panose="03000509000000000000" pitchFamily="65" charset="-120"/>
                  <a:ea typeface="標楷體" panose="03000509000000000000" pitchFamily="65" charset="-120"/>
                </a:rPr>
                <a:t>以上處分</a:t>
              </a:r>
              <a:endParaRPr lang="en-US" altLang="zh-TW" sz="14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endParaRPr lang="en-US" altLang="zh-TW" sz="1400" b="1" dirty="0">
                <a:effectLst/>
                <a:latin typeface="標楷體" panose="03000509000000000000" pitchFamily="65" charset="-120"/>
                <a:ea typeface="標楷體" panose="03000509000000000000" pitchFamily="65" charset="-120"/>
              </a:endParaRPr>
            </a:p>
          </p:txBody>
        </p:sp>
        <p:sp>
          <p:nvSpPr>
            <p:cNvPr id="57" name="AutoShape 6"/>
            <p:cNvSpPr>
              <a:spLocks noChangeArrowheads="1"/>
            </p:cNvSpPr>
            <p:nvPr/>
          </p:nvSpPr>
          <p:spPr bwMode="gray">
            <a:xfrm>
              <a:off x="248549" y="4495800"/>
              <a:ext cx="4323450" cy="990599"/>
            </a:xfrm>
            <a:prstGeom prst="roundRect">
              <a:avLst>
                <a:gd name="adj" fmla="val 9106"/>
              </a:avLst>
            </a:prstGeom>
            <a:gradFill rotWithShape="1">
              <a:gsLst>
                <a:gs pos="0">
                  <a:srgbClr val="669900"/>
                </a:gs>
                <a:gs pos="100000">
                  <a:srgbClr val="669900">
                    <a:gamma/>
                    <a:tint val="6980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628650" lvl="1" indent="-171450" algn="l">
                <a:buFont typeface="Arial" panose="020B0604020202020204" pitchFamily="34" charset="0"/>
                <a:buChar char="•"/>
              </a:pPr>
              <a:r>
                <a:rPr lang="zh-TW" altLang="zh-TW" sz="1600" b="1" dirty="0">
                  <a:effectLst/>
                  <a:latin typeface="標楷體" panose="03000509000000000000" pitchFamily="65" charset="-120"/>
                  <a:ea typeface="標楷體" panose="03000509000000000000" pitchFamily="65" charset="-120"/>
                </a:rPr>
                <a:t>學生證及身份證正反面影本各乙份</a:t>
              </a:r>
              <a:endParaRPr lang="en-US" altLang="zh-TW" sz="16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r>
                <a:rPr lang="zh-TW" altLang="zh-TW" sz="1600" b="1" dirty="0">
                  <a:effectLst/>
                  <a:latin typeface="標楷體" panose="03000509000000000000" pitchFamily="65" charset="-120"/>
                  <a:ea typeface="標楷體" panose="03000509000000000000" pitchFamily="65" charset="-120"/>
                </a:rPr>
                <a:t>各類優秀表現佐證影本</a:t>
              </a:r>
              <a:endParaRPr lang="en-US" altLang="zh-TW" sz="1600" b="1" dirty="0">
                <a:effectLst/>
                <a:latin typeface="標楷體" panose="03000509000000000000" pitchFamily="65" charset="-120"/>
                <a:ea typeface="標楷體" panose="03000509000000000000" pitchFamily="65" charset="-120"/>
              </a:endParaRPr>
            </a:p>
            <a:p>
              <a:pPr marL="628650" lvl="1" indent="-171450" algn="l">
                <a:buFont typeface="Arial" panose="020B0604020202020204" pitchFamily="34" charset="0"/>
                <a:buChar char="•"/>
              </a:pPr>
              <a:r>
                <a:rPr lang="zh-TW" altLang="zh-TW" sz="1600" b="1" dirty="0">
                  <a:effectLst/>
                  <a:latin typeface="標楷體" panose="03000509000000000000" pitchFamily="65" charset="-120"/>
                  <a:ea typeface="標楷體" panose="03000509000000000000" pitchFamily="65" charset="-120"/>
                </a:rPr>
                <a:t>（如：相關證照、得獎紀錄等）</a:t>
              </a:r>
              <a:endParaRPr lang="zh-TW" altLang="zh-TW" sz="1400" b="1" dirty="0">
                <a:effectLst/>
                <a:latin typeface="標楷體" panose="03000509000000000000" pitchFamily="65" charset="-120"/>
                <a:ea typeface="標楷體" panose="03000509000000000000" pitchFamily="65" charset="-120"/>
              </a:endParaRPr>
            </a:p>
          </p:txBody>
        </p:sp>
        <p:grpSp>
          <p:nvGrpSpPr>
            <p:cNvPr id="58" name="Group 11"/>
            <p:cNvGrpSpPr>
              <a:grpSpLocks/>
            </p:cNvGrpSpPr>
            <p:nvPr/>
          </p:nvGrpSpPr>
          <p:grpSpPr bwMode="auto">
            <a:xfrm>
              <a:off x="685800" y="2438400"/>
              <a:ext cx="547688" cy="512763"/>
              <a:chOff x="5088" y="240"/>
              <a:chExt cx="384" cy="384"/>
            </a:xfrm>
          </p:grpSpPr>
          <p:sp>
            <p:nvSpPr>
              <p:cNvPr id="59" name="Oval 12"/>
              <p:cNvSpPr>
                <a:spLocks noChangeArrowheads="1"/>
              </p:cNvSpPr>
              <p:nvPr/>
            </p:nvSpPr>
            <p:spPr bwMode="gray">
              <a:xfrm>
                <a:off x="5088"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0" name="Oval 13"/>
              <p:cNvSpPr>
                <a:spLocks noChangeArrowheads="1"/>
              </p:cNvSpPr>
              <p:nvPr/>
            </p:nvSpPr>
            <p:spPr bwMode="gray">
              <a:xfrm>
                <a:off x="5232"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1" name="Oval 14"/>
              <p:cNvSpPr>
                <a:spLocks noChangeArrowheads="1"/>
              </p:cNvSpPr>
              <p:nvPr/>
            </p:nvSpPr>
            <p:spPr bwMode="gray">
              <a:xfrm>
                <a:off x="5376"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2" name="Oval 15"/>
              <p:cNvSpPr>
                <a:spLocks noChangeArrowheads="1"/>
              </p:cNvSpPr>
              <p:nvPr/>
            </p:nvSpPr>
            <p:spPr bwMode="gray">
              <a:xfrm>
                <a:off x="5088"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3" name="Oval 16"/>
              <p:cNvSpPr>
                <a:spLocks noChangeArrowheads="1"/>
              </p:cNvSpPr>
              <p:nvPr/>
            </p:nvSpPr>
            <p:spPr bwMode="gray">
              <a:xfrm>
                <a:off x="5232"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4" name="Oval 17"/>
              <p:cNvSpPr>
                <a:spLocks noChangeArrowheads="1"/>
              </p:cNvSpPr>
              <p:nvPr/>
            </p:nvSpPr>
            <p:spPr bwMode="gray">
              <a:xfrm>
                <a:off x="5376"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5" name="Oval 18"/>
              <p:cNvSpPr>
                <a:spLocks noChangeArrowheads="1"/>
              </p:cNvSpPr>
              <p:nvPr/>
            </p:nvSpPr>
            <p:spPr bwMode="gray">
              <a:xfrm>
                <a:off x="5088"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6" name="Oval 19"/>
              <p:cNvSpPr>
                <a:spLocks noChangeArrowheads="1"/>
              </p:cNvSpPr>
              <p:nvPr/>
            </p:nvSpPr>
            <p:spPr bwMode="gray">
              <a:xfrm>
                <a:off x="5232"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67" name="Oval 20"/>
              <p:cNvSpPr>
                <a:spLocks noChangeArrowheads="1"/>
              </p:cNvSpPr>
              <p:nvPr/>
            </p:nvSpPr>
            <p:spPr bwMode="gray">
              <a:xfrm>
                <a:off x="5376"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grpSp>
        <p:grpSp>
          <p:nvGrpSpPr>
            <p:cNvPr id="68" name="Group 21"/>
            <p:cNvGrpSpPr>
              <a:grpSpLocks/>
            </p:cNvGrpSpPr>
            <p:nvPr/>
          </p:nvGrpSpPr>
          <p:grpSpPr bwMode="auto">
            <a:xfrm>
              <a:off x="685800" y="3581400"/>
              <a:ext cx="547688" cy="512763"/>
              <a:chOff x="5088" y="240"/>
              <a:chExt cx="384" cy="384"/>
            </a:xfrm>
          </p:grpSpPr>
          <p:sp>
            <p:nvSpPr>
              <p:cNvPr id="69" name="Oval 22"/>
              <p:cNvSpPr>
                <a:spLocks noChangeArrowheads="1"/>
              </p:cNvSpPr>
              <p:nvPr/>
            </p:nvSpPr>
            <p:spPr bwMode="gray">
              <a:xfrm>
                <a:off x="5088"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0" name="Oval 23"/>
              <p:cNvSpPr>
                <a:spLocks noChangeArrowheads="1"/>
              </p:cNvSpPr>
              <p:nvPr/>
            </p:nvSpPr>
            <p:spPr bwMode="gray">
              <a:xfrm>
                <a:off x="5232"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1" name="Oval 24"/>
              <p:cNvSpPr>
                <a:spLocks noChangeArrowheads="1"/>
              </p:cNvSpPr>
              <p:nvPr/>
            </p:nvSpPr>
            <p:spPr bwMode="gray">
              <a:xfrm>
                <a:off x="5376"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2" name="Oval 25"/>
              <p:cNvSpPr>
                <a:spLocks noChangeArrowheads="1"/>
              </p:cNvSpPr>
              <p:nvPr/>
            </p:nvSpPr>
            <p:spPr bwMode="gray">
              <a:xfrm>
                <a:off x="5088"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3" name="Oval 26"/>
              <p:cNvSpPr>
                <a:spLocks noChangeArrowheads="1"/>
              </p:cNvSpPr>
              <p:nvPr/>
            </p:nvSpPr>
            <p:spPr bwMode="gray">
              <a:xfrm>
                <a:off x="5232"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4" name="Oval 27"/>
              <p:cNvSpPr>
                <a:spLocks noChangeArrowheads="1"/>
              </p:cNvSpPr>
              <p:nvPr/>
            </p:nvSpPr>
            <p:spPr bwMode="gray">
              <a:xfrm>
                <a:off x="5376"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5" name="Oval 28"/>
              <p:cNvSpPr>
                <a:spLocks noChangeArrowheads="1"/>
              </p:cNvSpPr>
              <p:nvPr/>
            </p:nvSpPr>
            <p:spPr bwMode="gray">
              <a:xfrm>
                <a:off x="5088"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6" name="Oval 29"/>
              <p:cNvSpPr>
                <a:spLocks noChangeArrowheads="1"/>
              </p:cNvSpPr>
              <p:nvPr/>
            </p:nvSpPr>
            <p:spPr bwMode="gray">
              <a:xfrm>
                <a:off x="5232"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77" name="Oval 30"/>
              <p:cNvSpPr>
                <a:spLocks noChangeArrowheads="1"/>
              </p:cNvSpPr>
              <p:nvPr/>
            </p:nvSpPr>
            <p:spPr bwMode="gray">
              <a:xfrm>
                <a:off x="5376"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grpSp>
        <p:grpSp>
          <p:nvGrpSpPr>
            <p:cNvPr id="78" name="Group 31"/>
            <p:cNvGrpSpPr>
              <a:grpSpLocks/>
            </p:cNvGrpSpPr>
            <p:nvPr/>
          </p:nvGrpSpPr>
          <p:grpSpPr bwMode="auto">
            <a:xfrm>
              <a:off x="685800" y="4724400"/>
              <a:ext cx="547688" cy="512763"/>
              <a:chOff x="5088" y="240"/>
              <a:chExt cx="384" cy="384"/>
            </a:xfrm>
          </p:grpSpPr>
          <p:sp>
            <p:nvSpPr>
              <p:cNvPr id="79" name="Oval 32"/>
              <p:cNvSpPr>
                <a:spLocks noChangeArrowheads="1"/>
              </p:cNvSpPr>
              <p:nvPr/>
            </p:nvSpPr>
            <p:spPr bwMode="gray">
              <a:xfrm>
                <a:off x="5088"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0" name="Oval 33"/>
              <p:cNvSpPr>
                <a:spLocks noChangeArrowheads="1"/>
              </p:cNvSpPr>
              <p:nvPr/>
            </p:nvSpPr>
            <p:spPr bwMode="gray">
              <a:xfrm>
                <a:off x="5232"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1" name="Oval 34"/>
              <p:cNvSpPr>
                <a:spLocks noChangeArrowheads="1"/>
              </p:cNvSpPr>
              <p:nvPr/>
            </p:nvSpPr>
            <p:spPr bwMode="gray">
              <a:xfrm>
                <a:off x="5376" y="240"/>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2" name="Oval 35"/>
              <p:cNvSpPr>
                <a:spLocks noChangeArrowheads="1"/>
              </p:cNvSpPr>
              <p:nvPr/>
            </p:nvSpPr>
            <p:spPr bwMode="gray">
              <a:xfrm>
                <a:off x="5088"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3" name="Oval 36"/>
              <p:cNvSpPr>
                <a:spLocks noChangeArrowheads="1"/>
              </p:cNvSpPr>
              <p:nvPr/>
            </p:nvSpPr>
            <p:spPr bwMode="gray">
              <a:xfrm>
                <a:off x="5232"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4" name="Oval 37"/>
              <p:cNvSpPr>
                <a:spLocks noChangeArrowheads="1"/>
              </p:cNvSpPr>
              <p:nvPr/>
            </p:nvSpPr>
            <p:spPr bwMode="gray">
              <a:xfrm>
                <a:off x="5376" y="384"/>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5" name="Oval 38"/>
              <p:cNvSpPr>
                <a:spLocks noChangeArrowheads="1"/>
              </p:cNvSpPr>
              <p:nvPr/>
            </p:nvSpPr>
            <p:spPr bwMode="gray">
              <a:xfrm>
                <a:off x="5088"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6" name="Oval 39"/>
              <p:cNvSpPr>
                <a:spLocks noChangeArrowheads="1"/>
              </p:cNvSpPr>
              <p:nvPr/>
            </p:nvSpPr>
            <p:spPr bwMode="gray">
              <a:xfrm>
                <a:off x="5232"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sp>
            <p:nvSpPr>
              <p:cNvPr id="87" name="Oval 40"/>
              <p:cNvSpPr>
                <a:spLocks noChangeArrowheads="1"/>
              </p:cNvSpPr>
              <p:nvPr/>
            </p:nvSpPr>
            <p:spPr bwMode="gray">
              <a:xfrm>
                <a:off x="5376" y="528"/>
                <a:ext cx="96" cy="96"/>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effectLst/>
                  <a:uLnTx/>
                  <a:uFillTx/>
                  <a:latin typeface="Arial" charset="0"/>
                  <a:ea typeface="+mn-ea"/>
                </a:endParaRPr>
              </a:p>
            </p:txBody>
          </p:sp>
        </p:grpSp>
      </p:grpSp>
      <p:grpSp>
        <p:nvGrpSpPr>
          <p:cNvPr id="93" name="群組 92"/>
          <p:cNvGrpSpPr/>
          <p:nvPr/>
        </p:nvGrpSpPr>
        <p:grpSpPr>
          <a:xfrm>
            <a:off x="6249627" y="1173756"/>
            <a:ext cx="3343933" cy="3157964"/>
            <a:chOff x="6938143" y="1585913"/>
            <a:chExt cx="2149044" cy="2381250"/>
          </a:xfrm>
        </p:grpSpPr>
        <p:sp>
          <p:nvSpPr>
            <p:cNvPr id="89" name="AutoShape 6"/>
            <p:cNvSpPr>
              <a:spLocks noChangeArrowheads="1"/>
            </p:cNvSpPr>
            <p:nvPr/>
          </p:nvSpPr>
          <p:spPr bwMode="gray">
            <a:xfrm rot="5400000">
              <a:off x="6843687" y="1753394"/>
              <a:ext cx="2308225" cy="2119313"/>
            </a:xfrm>
            <a:prstGeom prst="rightArrowCallout">
              <a:avLst>
                <a:gd name="adj1" fmla="val 28435"/>
                <a:gd name="adj2" fmla="val 21477"/>
                <a:gd name="adj3" fmla="val 7937"/>
                <a:gd name="adj4" fmla="val 86532"/>
              </a:avLst>
            </a:prstGeom>
            <a:gradFill rotWithShape="1">
              <a:gsLst>
                <a:gs pos="0">
                  <a:srgbClr val="669900"/>
                </a:gs>
                <a:gs pos="100000">
                  <a:srgbClr val="669900">
                    <a:gamma/>
                    <a:tint val="6980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bg2">
                    <a:lumMod val="25000"/>
                  </a:schemeClr>
                </a:solidFill>
                <a:effectLst/>
              </a:endParaRPr>
            </a:p>
          </p:txBody>
        </p:sp>
        <p:sp>
          <p:nvSpPr>
            <p:cNvPr id="90" name="Rectangle 7"/>
            <p:cNvSpPr>
              <a:spLocks noChangeArrowheads="1"/>
            </p:cNvSpPr>
            <p:nvPr/>
          </p:nvSpPr>
          <p:spPr bwMode="gray">
            <a:xfrm>
              <a:off x="6938143" y="1585913"/>
              <a:ext cx="2119313" cy="412411"/>
            </a:xfrm>
            <a:prstGeom prst="rect">
              <a:avLst/>
            </a:prstGeom>
            <a:gradFill rotWithShape="1">
              <a:gsLst>
                <a:gs pos="0">
                  <a:srgbClr val="669900"/>
                </a:gs>
                <a:gs pos="100000">
                  <a:srgbClr val="669900">
                    <a:gamma/>
                    <a:tint val="6980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chemeClr val="bg2">
                    <a:lumMod val="25000"/>
                  </a:schemeClr>
                </a:solidFill>
                <a:effectLst/>
              </a:endParaRPr>
            </a:p>
          </p:txBody>
        </p:sp>
        <p:sp>
          <p:nvSpPr>
            <p:cNvPr id="91" name="Text Box 15"/>
            <p:cNvSpPr txBox="1">
              <a:spLocks noChangeArrowheads="1"/>
            </p:cNvSpPr>
            <p:nvPr/>
          </p:nvSpPr>
          <p:spPr bwMode="gray">
            <a:xfrm>
              <a:off x="7603148" y="1709720"/>
              <a:ext cx="894803" cy="28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algn="l" eaLnBrk="0" hangingPunct="0">
                <a:defRPr sz="1600" b="1">
                  <a:solidFill>
                    <a:srgbClr val="C00000"/>
                  </a:solidFill>
                  <a:latin typeface="標楷體" panose="03000509000000000000" pitchFamily="65" charset="-120"/>
                  <a:ea typeface="標楷體" panose="03000509000000000000" pitchFamily="65" charset="-120"/>
                </a:defRPr>
              </a:lvl1pPr>
            </a:lstStyle>
            <a:p>
              <a:r>
                <a:rPr lang="zh-TW" altLang="zh-TW" sz="1800" dirty="0">
                  <a:solidFill>
                    <a:schemeClr val="tx1"/>
                  </a:solidFill>
                  <a:effectLst/>
                </a:rPr>
                <a:t>通訊報名</a:t>
              </a:r>
              <a:endParaRPr lang="en-US" altLang="zh-TW" sz="1800" dirty="0">
                <a:solidFill>
                  <a:schemeClr val="tx1"/>
                </a:solidFill>
                <a:effectLst/>
              </a:endParaRPr>
            </a:p>
          </p:txBody>
        </p:sp>
        <p:sp>
          <p:nvSpPr>
            <p:cNvPr id="92" name="Text Box 21"/>
            <p:cNvSpPr txBox="1">
              <a:spLocks noChangeArrowheads="1"/>
            </p:cNvSpPr>
            <p:nvPr/>
          </p:nvSpPr>
          <p:spPr bwMode="auto">
            <a:xfrm>
              <a:off x="7013912" y="2056398"/>
              <a:ext cx="2073275" cy="161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defPPr>
                <a:defRPr lang="zh-TW"/>
              </a:defPPr>
              <a:lvl1pPr marL="27450" indent="-171450" algn="l">
                <a:buFont typeface="Wingdings" panose="05000000000000000000" pitchFamily="2" charset="2"/>
                <a:buChar char="Ø"/>
                <a:defRPr sz="1400" b="1">
                  <a:solidFill>
                    <a:srgbClr val="C00000"/>
                  </a:solidFill>
                  <a:latin typeface="標楷體" panose="03000509000000000000" pitchFamily="65" charset="-120"/>
                  <a:ea typeface="標楷體" panose="03000509000000000000" pitchFamily="65" charset="-120"/>
                </a:defRPr>
              </a:lvl1pPr>
              <a:lvl2pPr>
                <a:defRPr>
                  <a:latin typeface="Arial" charset="0"/>
                </a:defRPr>
              </a:lvl2pPr>
              <a:lvl3pPr>
                <a:defRPr>
                  <a:latin typeface="Arial" charset="0"/>
                </a:defRPr>
              </a:lvl3pPr>
              <a:lvl4pPr>
                <a:defRPr>
                  <a:latin typeface="Arial" charset="0"/>
                </a:defRPr>
              </a:lvl4pPr>
              <a:lvl5pPr>
                <a:defRPr>
                  <a:latin typeface="Arial" charset="0"/>
                </a:defRPr>
              </a:lvl5pPr>
              <a:lvl6pPr fontAlgn="base">
                <a:spcBef>
                  <a:spcPct val="0"/>
                </a:spcBef>
                <a:spcAft>
                  <a:spcPct val="0"/>
                </a:spcAft>
                <a:defRPr>
                  <a:latin typeface="Arial" charset="0"/>
                </a:defRPr>
              </a:lvl6pPr>
              <a:lvl7pPr fontAlgn="base">
                <a:spcBef>
                  <a:spcPct val="0"/>
                </a:spcBef>
                <a:spcAft>
                  <a:spcPct val="0"/>
                </a:spcAft>
                <a:defRPr>
                  <a:latin typeface="Arial" charset="0"/>
                </a:defRPr>
              </a:lvl7pPr>
              <a:lvl8pPr fontAlgn="base">
                <a:spcBef>
                  <a:spcPct val="0"/>
                </a:spcBef>
                <a:spcAft>
                  <a:spcPct val="0"/>
                </a:spcAft>
                <a:defRPr>
                  <a:latin typeface="Arial" charset="0"/>
                </a:defRPr>
              </a:lvl8pPr>
              <a:lvl9pPr fontAlgn="base">
                <a:spcBef>
                  <a:spcPct val="0"/>
                </a:spcBef>
                <a:spcAft>
                  <a:spcPct val="0"/>
                </a:spcAft>
                <a:defRPr>
                  <a:latin typeface="Arial" charset="0"/>
                </a:defRPr>
              </a:lvl9pPr>
            </a:lstStyle>
            <a:p>
              <a:r>
                <a:rPr lang="zh-TW" altLang="zh-TW" sz="1600" dirty="0">
                  <a:solidFill>
                    <a:schemeClr val="tx1"/>
                  </a:solidFill>
                  <a:effectLst/>
                </a:rPr>
                <a:t>報名信箱：</a:t>
              </a:r>
              <a:r>
                <a:rPr lang="en-US" altLang="zh-TW" sz="1600" dirty="0">
                  <a:solidFill>
                    <a:schemeClr val="tx1"/>
                  </a:solidFill>
                  <a:effectLst/>
                  <a:hlinkClick r:id="rId2"/>
                </a:rPr>
                <a:t>js375@jioushun.com.tw</a:t>
              </a:r>
              <a:endParaRPr lang="en-US" altLang="zh-TW" sz="1600" dirty="0">
                <a:solidFill>
                  <a:schemeClr val="tx1"/>
                </a:solidFill>
                <a:effectLst/>
              </a:endParaRPr>
            </a:p>
            <a:p>
              <a:r>
                <a:rPr lang="zh-TW" altLang="en-US" sz="1600" dirty="0">
                  <a:solidFill>
                    <a:schemeClr val="tx1"/>
                  </a:solidFill>
                  <a:effectLst/>
                </a:rPr>
                <a:t>報名資料寄送地址：</a:t>
              </a:r>
              <a:endParaRPr lang="en-US" altLang="zh-TW" sz="1600" dirty="0">
                <a:solidFill>
                  <a:schemeClr val="tx1"/>
                </a:solidFill>
                <a:effectLst/>
              </a:endParaRPr>
            </a:p>
            <a:p>
              <a:pPr marL="0" indent="0">
                <a:buNone/>
              </a:pPr>
              <a:r>
                <a:rPr lang="zh-TW" altLang="en-US" sz="1600" dirty="0">
                  <a:solidFill>
                    <a:schemeClr val="tx1"/>
                  </a:solidFill>
                  <a:effectLst/>
                </a:rPr>
                <a:t>台北市內湖區新湖二路</a:t>
              </a:r>
              <a:r>
                <a:rPr lang="en-US" altLang="zh-TW" sz="1600" dirty="0">
                  <a:solidFill>
                    <a:schemeClr val="tx1"/>
                  </a:solidFill>
                  <a:effectLst/>
                </a:rPr>
                <a:t>257</a:t>
              </a:r>
              <a:r>
                <a:rPr lang="zh-TW" altLang="en-US" sz="1600" dirty="0">
                  <a:solidFill>
                    <a:schemeClr val="tx1"/>
                  </a:solidFill>
                  <a:effectLst/>
                </a:rPr>
                <a:t>號</a:t>
              </a:r>
              <a:r>
                <a:rPr lang="en-US" altLang="zh-TW" sz="1600" dirty="0">
                  <a:solidFill>
                    <a:schemeClr val="tx1"/>
                  </a:solidFill>
                  <a:effectLst/>
                </a:rPr>
                <a:t>2</a:t>
              </a:r>
              <a:r>
                <a:rPr lang="zh-TW" altLang="en-US" sz="1600" dirty="0">
                  <a:solidFill>
                    <a:schemeClr val="tx1"/>
                  </a:solidFill>
                  <a:effectLst/>
                </a:rPr>
                <a:t>樓</a:t>
              </a:r>
              <a:endParaRPr lang="en-US" altLang="zh-TW" sz="1600" dirty="0">
                <a:solidFill>
                  <a:schemeClr val="tx1"/>
                </a:solidFill>
                <a:effectLst/>
              </a:endParaRPr>
            </a:p>
            <a:p>
              <a:r>
                <a:rPr lang="zh-TW" altLang="en-US" sz="1600" dirty="0">
                  <a:solidFill>
                    <a:schemeClr val="tx1"/>
                  </a:solidFill>
                  <a:effectLst/>
                </a:rPr>
                <a:t>聯絡人員：</a:t>
              </a:r>
              <a:endParaRPr lang="en-US" altLang="zh-TW" sz="1600" dirty="0">
                <a:solidFill>
                  <a:schemeClr val="tx1"/>
                </a:solidFill>
                <a:effectLst/>
              </a:endParaRPr>
            </a:p>
            <a:p>
              <a:pPr marL="0" indent="0">
                <a:buNone/>
              </a:pPr>
              <a:r>
                <a:rPr lang="zh-TW" altLang="zh-TW" sz="1600" dirty="0">
                  <a:solidFill>
                    <a:schemeClr val="tx1"/>
                  </a:solidFill>
                  <a:effectLst/>
                </a:rPr>
                <a:t>久舜營造獎學金作業</a:t>
              </a:r>
              <a:r>
                <a:rPr lang="zh-TW" altLang="en-US" sz="1600" dirty="0">
                  <a:solidFill>
                    <a:schemeClr val="tx1"/>
                  </a:solidFill>
                  <a:effectLst/>
                </a:rPr>
                <a:t>小組</a:t>
              </a:r>
              <a:r>
                <a:rPr lang="zh-TW" altLang="zh-TW" sz="1600" dirty="0">
                  <a:solidFill>
                    <a:schemeClr val="tx1"/>
                  </a:solidFill>
                  <a:effectLst/>
                </a:rPr>
                <a:t> </a:t>
              </a:r>
              <a:r>
                <a:rPr lang="zh-TW" altLang="en-US" sz="1600" dirty="0">
                  <a:solidFill>
                    <a:schemeClr val="tx1"/>
                  </a:solidFill>
                  <a:effectLst/>
                </a:rPr>
                <a:t>尤</a:t>
              </a:r>
              <a:r>
                <a:rPr lang="zh-TW" altLang="zh-TW" sz="1600" dirty="0">
                  <a:solidFill>
                    <a:schemeClr val="tx1"/>
                  </a:solidFill>
                  <a:effectLst/>
                </a:rPr>
                <a:t>小姐</a:t>
              </a:r>
              <a:endParaRPr lang="zh-TW" altLang="zh-TW" sz="1600" b="1" dirty="0">
                <a:solidFill>
                  <a:schemeClr val="tx1"/>
                </a:solidFill>
                <a:effectLst/>
              </a:endParaRPr>
            </a:p>
            <a:p>
              <a:pPr marL="27450" lvl="1" indent="-171450" algn="l">
                <a:buFont typeface="Wingdings" panose="05000000000000000000" pitchFamily="2" charset="2"/>
                <a:buChar char="Ø"/>
              </a:pPr>
              <a:r>
                <a:rPr lang="zh-TW" altLang="zh-TW" sz="1600" b="1" dirty="0">
                  <a:effectLst/>
                  <a:latin typeface="標楷體" panose="03000509000000000000" pitchFamily="65" charset="-120"/>
                  <a:ea typeface="標楷體" panose="03000509000000000000" pitchFamily="65" charset="-120"/>
                </a:rPr>
                <a:t>聯絡電話</a:t>
              </a:r>
              <a:r>
                <a:rPr lang="en-US" altLang="zh-TW" sz="1600" b="1" dirty="0">
                  <a:effectLst/>
                  <a:latin typeface="標楷體" panose="03000509000000000000" pitchFamily="65" charset="-120"/>
                  <a:ea typeface="標楷體" panose="03000509000000000000" pitchFamily="65" charset="-120"/>
                </a:rPr>
                <a:t>:</a:t>
              </a:r>
            </a:p>
            <a:p>
              <a:pPr marL="0" lvl="1" algn="l"/>
              <a:r>
                <a:rPr lang="en-US" altLang="zh-TW" sz="1600" b="1" dirty="0">
                  <a:effectLst/>
                  <a:latin typeface="標楷體" panose="03000509000000000000" pitchFamily="65" charset="-120"/>
                  <a:ea typeface="標楷體" panose="03000509000000000000" pitchFamily="65" charset="-120"/>
                </a:rPr>
                <a:t>02-2796-5218 </a:t>
              </a:r>
              <a:r>
                <a:rPr lang="zh-TW" altLang="en-US" sz="1600" b="1" dirty="0">
                  <a:effectLst/>
                  <a:latin typeface="標楷體" panose="03000509000000000000" pitchFamily="65" charset="-120"/>
                  <a:ea typeface="標楷體" panose="03000509000000000000" pitchFamily="65" charset="-120"/>
                </a:rPr>
                <a:t> </a:t>
              </a:r>
              <a:r>
                <a:rPr lang="zh-TW" altLang="zh-TW" sz="1600" b="1" dirty="0">
                  <a:effectLst/>
                  <a:latin typeface="標楷體" panose="03000509000000000000" pitchFamily="65" charset="-120"/>
                  <a:ea typeface="標楷體" panose="03000509000000000000" pitchFamily="65" charset="-120"/>
                </a:rPr>
                <a:t>分機</a:t>
              </a:r>
              <a:r>
                <a:rPr lang="en-US" altLang="zh-TW" sz="1600" b="1" dirty="0">
                  <a:effectLst/>
                  <a:latin typeface="標楷體" panose="03000509000000000000" pitchFamily="65" charset="-120"/>
                  <a:ea typeface="標楷體" panose="03000509000000000000" pitchFamily="65" charset="-120"/>
                </a:rPr>
                <a:t>203</a:t>
              </a:r>
              <a:endParaRPr lang="zh-TW" altLang="zh-TW" sz="1600" b="1" dirty="0">
                <a:effectLst/>
                <a:latin typeface="標楷體" panose="03000509000000000000" pitchFamily="65" charset="-120"/>
                <a:ea typeface="標楷體" panose="03000509000000000000" pitchFamily="65" charset="-120"/>
              </a:endParaRPr>
            </a:p>
          </p:txBody>
        </p:sp>
      </p:grpSp>
      <p:sp>
        <p:nvSpPr>
          <p:cNvPr id="94" name="AutoShape 2" descr="「獎學金」的圖片搜尋結果"/>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76" name="Picture 4" descr="http://edu.people.com.cn/NMediaFile/2012/0727/MAIN20120727112900019182050483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57" y="4099665"/>
            <a:ext cx="1692031" cy="194559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19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296898" y="5780287"/>
            <a:ext cx="2228850" cy="365125"/>
          </a:xfrm>
        </p:spPr>
        <p:txBody>
          <a:bodyPr/>
          <a:lstStyle/>
          <a:p>
            <a:pPr>
              <a:defRPr/>
            </a:pPr>
            <a:fld id="{596BE8B9-FF4B-4CFA-B0DB-C44372531CF7}" type="slidenum">
              <a:rPr lang="en-US" altLang="zh-TW" smtClean="0"/>
              <a:pPr>
                <a:defRPr/>
              </a:pPr>
              <a:t>7</a:t>
            </a:fld>
            <a:endParaRPr lang="en-US" altLang="zh-TW"/>
          </a:p>
        </p:txBody>
      </p:sp>
      <p:sp>
        <p:nvSpPr>
          <p:cNvPr id="2" name="標題 1"/>
          <p:cNvSpPr>
            <a:spLocks noGrp="1"/>
          </p:cNvSpPr>
          <p:nvPr>
            <p:ph type="title" idx="4294967295"/>
          </p:nvPr>
        </p:nvSpPr>
        <p:spPr>
          <a:xfrm>
            <a:off x="2063750" y="228600"/>
            <a:ext cx="7842250" cy="838200"/>
          </a:xfrm>
        </p:spPr>
        <p:txBody>
          <a:bodyPr/>
          <a:lstStyle/>
          <a:p>
            <a:pPr algn="r"/>
            <a:r>
              <a:rPr lang="zh-TW" altLang="en-US" b="1" kern="1200" cap="all" dirty="0">
                <a:solidFill>
                  <a:schemeClr val="accent2">
                    <a:lumMod val="50000"/>
                  </a:schemeClr>
                </a:solidFill>
                <a:effectLst>
                  <a:outerShdw blurRad="38100" dist="38100" dir="2700000" algn="tl">
                    <a:srgbClr val="000000">
                      <a:alpha val="43137"/>
                    </a:srgbClr>
                  </a:outerShdw>
                </a:effectLst>
                <a:latin typeface="標楷體" pitchFamily="65" charset="-120"/>
                <a:ea typeface="標楷體" pitchFamily="65" charset="-120"/>
                <a:cs typeface="+mn-cs"/>
              </a:rPr>
              <a:t>獎學金報名時程</a:t>
            </a:r>
            <a:endParaRPr lang="en-US" altLang="zh-TW" b="1" kern="1200" cap="all" dirty="0">
              <a:solidFill>
                <a:schemeClr val="accent2">
                  <a:lumMod val="50000"/>
                </a:schemeClr>
              </a:solidFill>
              <a:effectLst>
                <a:outerShdw blurRad="38100" dist="38100" dir="2700000" algn="tl">
                  <a:srgbClr val="000000">
                    <a:alpha val="43137"/>
                  </a:srgbClr>
                </a:outerShdw>
              </a:effectLst>
              <a:latin typeface="標楷體" pitchFamily="65" charset="-120"/>
              <a:ea typeface="標楷體" pitchFamily="65" charset="-120"/>
              <a:cs typeface="+mn-cs"/>
            </a:endParaRPr>
          </a:p>
        </p:txBody>
      </p:sp>
      <p:sp>
        <p:nvSpPr>
          <p:cNvPr id="4" name="矩形 3"/>
          <p:cNvSpPr/>
          <p:nvPr/>
        </p:nvSpPr>
        <p:spPr>
          <a:xfrm>
            <a:off x="416496" y="404664"/>
            <a:ext cx="9649072" cy="4296369"/>
          </a:xfrm>
          <a:prstGeom prst="rect">
            <a:avLst/>
          </a:prstGeom>
        </p:spPr>
        <p:txBody>
          <a:bodyPr wrap="square">
            <a:spAutoFit/>
          </a:bodyPr>
          <a:lstStyle/>
          <a:p>
            <a:pPr algn="l">
              <a:lnSpc>
                <a:spcPct val="150000"/>
              </a:lnSpc>
            </a:pPr>
            <a:r>
              <a:rPr lang="zh-TW" altLang="en-US" sz="1600" b="1" dirty="0">
                <a:effectLst/>
                <a:latin typeface="標楷體" panose="03000509000000000000" pitchFamily="65" charset="-120"/>
                <a:ea typeface="標楷體" panose="03000509000000000000" pitchFamily="65" charset="-120"/>
              </a:rPr>
              <a:t>一、報名時間及方式：</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solidFill>
                  <a:srgbClr val="FF0000"/>
                </a:solidFill>
                <a:effectLst/>
                <a:latin typeface="標楷體" panose="03000509000000000000" pitchFamily="65" charset="-120"/>
                <a:ea typeface="標楷體" panose="03000509000000000000" pitchFamily="65" charset="-120"/>
              </a:rPr>
              <a:t>    </a:t>
            </a:r>
            <a:r>
              <a:rPr lang="en-US" altLang="zh-TW" sz="1600" b="1" dirty="0">
                <a:solidFill>
                  <a:srgbClr val="FF0000"/>
                </a:solidFill>
                <a:effectLst/>
                <a:latin typeface="標楷體" panose="03000509000000000000" pitchFamily="65" charset="-120"/>
                <a:ea typeface="標楷體" panose="03000509000000000000" pitchFamily="65" charset="-120"/>
              </a:rPr>
              <a:t>1.109</a:t>
            </a:r>
            <a:r>
              <a:rPr lang="zh-TW" altLang="en-US"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01</a:t>
            </a:r>
            <a:r>
              <a:rPr lang="zh-TW" altLang="en-US"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10</a:t>
            </a:r>
            <a:r>
              <a:rPr lang="zh-TW" altLang="en-US" sz="1600" b="1" dirty="0">
                <a:solidFill>
                  <a:srgbClr val="FF0000"/>
                </a:solidFill>
                <a:effectLst/>
                <a:latin typeface="標楷體" panose="03000509000000000000" pitchFamily="65" charset="-120"/>
                <a:ea typeface="標楷體" panose="03000509000000000000" pitchFamily="65" charset="-120"/>
              </a:rPr>
              <a:t>日前</a:t>
            </a:r>
            <a:r>
              <a:rPr lang="zh-TW" altLang="en-US" sz="1600" b="1" dirty="0">
                <a:effectLst/>
                <a:latin typeface="標楷體" panose="03000509000000000000" pitchFamily="65" charset="-120"/>
                <a:ea typeface="標楷體" panose="03000509000000000000" pitchFamily="65" charset="-120"/>
              </a:rPr>
              <a:t>以採通訊報名及寄送申請文件</a:t>
            </a:r>
            <a:r>
              <a:rPr lang="en-US" altLang="zh-TW" sz="1600" b="1" dirty="0">
                <a:effectLst/>
                <a:latin typeface="標楷體" panose="03000509000000000000" pitchFamily="65" charset="-120"/>
                <a:ea typeface="標楷體" panose="03000509000000000000" pitchFamily="65" charset="-120"/>
              </a:rPr>
              <a:t>(</a:t>
            </a:r>
            <a:r>
              <a:rPr lang="zh-TW" altLang="en-US" sz="1600" b="1" dirty="0">
                <a:effectLst/>
                <a:latin typeface="標楷體" panose="03000509000000000000" pitchFamily="65" charset="-120"/>
                <a:ea typeface="標楷體" panose="03000509000000000000" pitchFamily="65" charset="-120"/>
              </a:rPr>
              <a:t>以郵戮為憑</a:t>
            </a:r>
            <a:r>
              <a:rPr lang="en-US" altLang="zh-TW" sz="1600" b="1" dirty="0">
                <a:effectLst/>
                <a:latin typeface="標楷體" panose="03000509000000000000" pitchFamily="65" charset="-120"/>
                <a:ea typeface="標楷體" panose="03000509000000000000" pitchFamily="65" charset="-120"/>
              </a:rPr>
              <a:t>)</a:t>
            </a:r>
            <a:r>
              <a:rPr lang="zh-TW" altLang="en-US" sz="1600" b="1" dirty="0">
                <a:effectLst/>
                <a:latin typeface="標楷體" panose="03000509000000000000" pitchFamily="65" charset="-120"/>
                <a:ea typeface="標楷體" panose="03000509000000000000" pitchFamily="65" charset="-120"/>
              </a:rPr>
              <a:t>，若有其他與營建相關作</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    品集也歡迎隨信附上。</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    </a:t>
            </a:r>
            <a:r>
              <a:rPr lang="en-US" altLang="zh-TW" sz="1600" b="1" dirty="0">
                <a:effectLst/>
                <a:latin typeface="標楷體" panose="03000509000000000000" pitchFamily="65" charset="-120"/>
                <a:ea typeface="標楷體" panose="03000509000000000000" pitchFamily="65" charset="-120"/>
              </a:rPr>
              <a:t>2.</a:t>
            </a:r>
            <a:r>
              <a:rPr lang="zh-TW" altLang="en-US" sz="1600" b="1" dirty="0">
                <a:effectLst/>
                <a:latin typeface="標楷體" panose="03000509000000000000" pitchFamily="65" charset="-120"/>
                <a:ea typeface="標楷體" panose="03000509000000000000" pitchFamily="65" charset="-120"/>
              </a:rPr>
              <a:t>通訊報名郵件帳號 </a:t>
            </a:r>
            <a:r>
              <a:rPr lang="en-US" altLang="zh-TW" sz="1600" b="1" dirty="0">
                <a:effectLst/>
                <a:latin typeface="標楷體" panose="03000509000000000000" pitchFamily="65" charset="-120"/>
                <a:ea typeface="標楷體" panose="03000509000000000000" pitchFamily="65" charset="-120"/>
                <a:hlinkClick r:id="rId2"/>
              </a:rPr>
              <a:t>js375@jioushun.com.tw</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    </a:t>
            </a:r>
            <a:r>
              <a:rPr lang="en-US" altLang="zh-TW" sz="1600" b="1" dirty="0">
                <a:effectLst/>
                <a:latin typeface="標楷體" panose="03000509000000000000" pitchFamily="65" charset="-120"/>
                <a:ea typeface="標楷體" panose="03000509000000000000" pitchFamily="65" charset="-120"/>
              </a:rPr>
              <a:t>3.</a:t>
            </a:r>
            <a:r>
              <a:rPr lang="zh-TW" altLang="zh-TW" sz="1600" b="1" dirty="0">
                <a:effectLst/>
                <a:latin typeface="標楷體" panose="03000509000000000000" pitchFamily="65" charset="-120"/>
                <a:ea typeface="標楷體" panose="03000509000000000000" pitchFamily="65" charset="-120"/>
              </a:rPr>
              <a:t>報名內容：請提供學校、</a:t>
            </a:r>
            <a:r>
              <a:rPr lang="zh-TW" altLang="en-US" sz="1600" b="1" dirty="0">
                <a:effectLst/>
                <a:latin typeface="標楷體" panose="03000509000000000000" pitchFamily="65" charset="-120"/>
                <a:ea typeface="標楷體" panose="03000509000000000000" pitchFamily="65" charset="-120"/>
              </a:rPr>
              <a:t>年級、</a:t>
            </a:r>
            <a:r>
              <a:rPr lang="zh-TW" altLang="zh-TW" sz="1600" b="1" dirty="0">
                <a:effectLst/>
                <a:latin typeface="標楷體" panose="03000509000000000000" pitchFamily="65" charset="-120"/>
                <a:ea typeface="標楷體" panose="03000509000000000000" pitchFamily="65" charset="-120"/>
              </a:rPr>
              <a:t>姓名及連絡電話。</a:t>
            </a:r>
          </a:p>
          <a:p>
            <a:pPr algn="l">
              <a:lnSpc>
                <a:spcPct val="150000"/>
              </a:lnSpc>
            </a:pPr>
            <a:r>
              <a:rPr lang="zh-TW" altLang="en-US" sz="1600" b="1" dirty="0">
                <a:effectLst/>
                <a:latin typeface="標楷體" panose="03000509000000000000" pitchFamily="65" charset="-120"/>
                <a:ea typeface="標楷體" panose="03000509000000000000" pitchFamily="65" charset="-120"/>
              </a:rPr>
              <a:t>    </a:t>
            </a:r>
            <a:r>
              <a:rPr lang="en-US" altLang="zh-TW" sz="1600" b="1" dirty="0">
                <a:effectLst/>
                <a:latin typeface="標楷體" panose="03000509000000000000" pitchFamily="65" charset="-120"/>
                <a:ea typeface="標楷體" panose="03000509000000000000" pitchFamily="65" charset="-120"/>
              </a:rPr>
              <a:t>4.</a:t>
            </a:r>
            <a:r>
              <a:rPr lang="zh-TW" altLang="en-US" sz="1600" b="1" dirty="0">
                <a:effectLst/>
                <a:latin typeface="標楷體" panose="03000509000000000000" pitchFamily="65" charset="-120"/>
                <a:ea typeface="標楷體" panose="03000509000000000000" pitchFamily="65" charset="-120"/>
              </a:rPr>
              <a:t>報名文件郵寄至</a:t>
            </a:r>
            <a:r>
              <a:rPr lang="en-US" altLang="zh-TW" sz="1600" b="1" dirty="0">
                <a:effectLst/>
                <a:latin typeface="標楷體" panose="03000509000000000000" pitchFamily="65" charset="-120"/>
                <a:ea typeface="標楷體" panose="03000509000000000000" pitchFamily="65" charset="-120"/>
              </a:rPr>
              <a:t>114</a:t>
            </a:r>
            <a:r>
              <a:rPr lang="zh-TW" altLang="en-US" sz="1600" b="1" dirty="0">
                <a:effectLst/>
                <a:latin typeface="標楷體" panose="03000509000000000000" pitchFamily="65" charset="-120"/>
                <a:ea typeface="標楷體" panose="03000509000000000000" pitchFamily="65" charset="-120"/>
              </a:rPr>
              <a:t>台北市內湖區新湖二路</a:t>
            </a:r>
            <a:r>
              <a:rPr lang="en-US" altLang="zh-TW" sz="1600" b="1" dirty="0">
                <a:effectLst/>
                <a:latin typeface="標楷體" panose="03000509000000000000" pitchFamily="65" charset="-120"/>
                <a:ea typeface="標楷體" panose="03000509000000000000" pitchFamily="65" charset="-120"/>
              </a:rPr>
              <a:t>257</a:t>
            </a:r>
            <a:r>
              <a:rPr lang="zh-TW" altLang="en-US" sz="1600" b="1" dirty="0">
                <a:effectLst/>
                <a:latin typeface="標楷體" panose="03000509000000000000" pitchFamily="65" charset="-120"/>
                <a:ea typeface="標楷體" panose="03000509000000000000" pitchFamily="65" charset="-120"/>
              </a:rPr>
              <a:t>號</a:t>
            </a:r>
            <a:r>
              <a:rPr lang="en-US" altLang="zh-TW" sz="1600" b="1" dirty="0">
                <a:effectLst/>
                <a:latin typeface="標楷體" panose="03000509000000000000" pitchFamily="65" charset="-120"/>
                <a:ea typeface="標楷體" panose="03000509000000000000" pitchFamily="65" charset="-120"/>
              </a:rPr>
              <a:t>2</a:t>
            </a:r>
            <a:r>
              <a:rPr lang="zh-TW" altLang="en-US" sz="1600" b="1" dirty="0">
                <a:effectLst/>
                <a:latin typeface="標楷體" panose="03000509000000000000" pitchFamily="65" charset="-120"/>
                <a:ea typeface="標楷體" panose="03000509000000000000" pitchFamily="65" charset="-120"/>
              </a:rPr>
              <a:t>樓「久舜營造獎學金作業小組  收」 。</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二、評選時間：預計</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zh-TW"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01</a:t>
            </a:r>
            <a:r>
              <a:rPr lang="zh-TW" altLang="zh-TW"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13</a:t>
            </a:r>
            <a:r>
              <a:rPr lang="zh-TW" altLang="zh-TW" sz="1600" b="1" dirty="0">
                <a:solidFill>
                  <a:srgbClr val="FF0000"/>
                </a:solidFill>
                <a:effectLst/>
                <a:latin typeface="標楷體" panose="03000509000000000000" pitchFamily="65" charset="-120"/>
                <a:ea typeface="標楷體" panose="03000509000000000000" pitchFamily="65" charset="-120"/>
              </a:rPr>
              <a:t>日</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zh-TW"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01</a:t>
            </a:r>
            <a:r>
              <a:rPr lang="zh-TW" altLang="zh-TW"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17</a:t>
            </a:r>
            <a:r>
              <a:rPr lang="zh-TW" altLang="zh-TW" sz="1600" b="1" dirty="0">
                <a:solidFill>
                  <a:srgbClr val="FF0000"/>
                </a:solidFill>
                <a:effectLst/>
                <a:latin typeface="標楷體" panose="03000509000000000000" pitchFamily="65" charset="-120"/>
                <a:ea typeface="標楷體" panose="03000509000000000000" pitchFamily="65" charset="-120"/>
              </a:rPr>
              <a:t>日</a:t>
            </a:r>
            <a:r>
              <a:rPr lang="zh-TW" altLang="zh-TW" dirty="0">
                <a:effectLst/>
              </a:rPr>
              <a:t>。</a:t>
            </a:r>
            <a:r>
              <a:rPr lang="zh-TW" altLang="en-US" sz="1600" b="1" dirty="0">
                <a:effectLst/>
                <a:latin typeface="標楷體" panose="03000509000000000000" pitchFamily="65" charset="-120"/>
                <a:ea typeface="標楷體" panose="03000509000000000000" pitchFamily="65" charset="-120"/>
              </a:rPr>
              <a:t>。</a:t>
            </a:r>
          </a:p>
          <a:p>
            <a:pPr algn="l">
              <a:lnSpc>
                <a:spcPct val="150000"/>
              </a:lnSpc>
            </a:pPr>
            <a:r>
              <a:rPr lang="zh-TW" altLang="en-US" sz="1600" b="1" dirty="0">
                <a:effectLst/>
                <a:latin typeface="標楷體" panose="03000509000000000000" pitchFamily="65" charset="-120"/>
                <a:ea typeface="標楷體" panose="03000509000000000000" pitchFamily="65" charset="-120"/>
              </a:rPr>
              <a:t>三、通知錄取：預計</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en-US"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02</a:t>
            </a:r>
            <a:r>
              <a:rPr lang="zh-TW" altLang="en-US"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03</a:t>
            </a:r>
            <a:r>
              <a:rPr lang="zh-TW" altLang="en-US" sz="1600" b="1" dirty="0">
                <a:solidFill>
                  <a:srgbClr val="FF0000"/>
                </a:solidFill>
                <a:effectLst/>
                <a:latin typeface="標楷體" panose="03000509000000000000" pitchFamily="65" charset="-120"/>
                <a:ea typeface="標楷體" panose="03000509000000000000" pitchFamily="65" charset="-120"/>
              </a:rPr>
              <a:t>日</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en-US"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02</a:t>
            </a:r>
            <a:r>
              <a:rPr lang="zh-TW" altLang="en-US"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07</a:t>
            </a:r>
            <a:r>
              <a:rPr lang="zh-TW" altLang="en-US" sz="1600" b="1" dirty="0">
                <a:solidFill>
                  <a:srgbClr val="FF0000"/>
                </a:solidFill>
                <a:effectLst/>
                <a:latin typeface="標楷體" panose="03000509000000000000" pitchFamily="65" charset="-120"/>
                <a:ea typeface="標楷體" panose="03000509000000000000" pitchFamily="65" charset="-120"/>
              </a:rPr>
              <a:t>日</a:t>
            </a:r>
            <a:r>
              <a:rPr lang="zh-TW" altLang="en-US" sz="1600" b="1" dirty="0">
                <a:effectLst/>
                <a:latin typeface="標楷體" panose="03000509000000000000" pitchFamily="65" charset="-120"/>
                <a:ea typeface="標楷體" panose="03000509000000000000" pitchFamily="65" charset="-120"/>
              </a:rPr>
              <a:t>，將發文給貴校以及個別</a:t>
            </a:r>
            <a:r>
              <a:rPr lang="en-US" altLang="zh-TW" sz="1600" b="1" dirty="0">
                <a:effectLst/>
                <a:latin typeface="標楷體" panose="03000509000000000000" pitchFamily="65" charset="-120"/>
                <a:ea typeface="標楷體" panose="03000509000000000000" pitchFamily="65" charset="-120"/>
              </a:rPr>
              <a:t>email</a:t>
            </a:r>
            <a:r>
              <a:rPr lang="zh-TW" altLang="en-US" sz="1600" b="1" dirty="0">
                <a:effectLst/>
                <a:latin typeface="標楷體" panose="03000509000000000000" pitchFamily="65" charset="-120"/>
                <a:ea typeface="標楷體" panose="03000509000000000000" pitchFamily="65" charset="-120"/>
              </a:rPr>
              <a:t>通知錄取名單。</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四、簽約暨頒獎日期：預計</a:t>
            </a:r>
            <a:r>
              <a:rPr lang="en-US" altLang="zh-TW" sz="1600" b="1" dirty="0">
                <a:solidFill>
                  <a:srgbClr val="FF0000"/>
                </a:solidFill>
                <a:effectLst/>
                <a:latin typeface="標楷體" panose="03000509000000000000" pitchFamily="65" charset="-120"/>
                <a:ea typeface="標楷體" panose="03000509000000000000" pitchFamily="65" charset="-120"/>
              </a:rPr>
              <a:t>109/2/10~109/2/14</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dirty="0">
                <a:effectLst/>
                <a:latin typeface="標楷體" panose="03000509000000000000" pitchFamily="65" charset="-120"/>
                <a:ea typeface="標楷體" panose="03000509000000000000" pitchFamily="65" charset="-120"/>
              </a:rPr>
              <a:t>五、獎助金匯款時間：第一次學期獎學金預計於</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en-US"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3</a:t>
            </a:r>
            <a:r>
              <a:rPr lang="zh-TW" altLang="en-US"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15</a:t>
            </a:r>
            <a:r>
              <a:rPr lang="zh-TW" altLang="en-US" sz="1600" b="1" dirty="0">
                <a:solidFill>
                  <a:srgbClr val="FF0000"/>
                </a:solidFill>
                <a:effectLst/>
                <a:latin typeface="標楷體" panose="03000509000000000000" pitchFamily="65" charset="-120"/>
                <a:ea typeface="標楷體" panose="03000509000000000000" pitchFamily="65" charset="-120"/>
              </a:rPr>
              <a:t>日</a:t>
            </a:r>
            <a:r>
              <a:rPr lang="zh-TW" altLang="en-US" sz="1600" b="1" dirty="0">
                <a:effectLst/>
                <a:latin typeface="標楷體" panose="03000509000000000000" pitchFamily="65" charset="-120"/>
                <a:ea typeface="標楷體" panose="03000509000000000000" pitchFamily="65" charset="-120"/>
              </a:rPr>
              <a:t>匯款。</a:t>
            </a:r>
            <a:endParaRPr lang="en-US" altLang="zh-TW" sz="1600" b="1" dirty="0">
              <a:effectLst/>
              <a:latin typeface="標楷體" panose="03000509000000000000" pitchFamily="65" charset="-120"/>
              <a:ea typeface="標楷體" panose="03000509000000000000" pitchFamily="65" charset="-120"/>
            </a:endParaRPr>
          </a:p>
          <a:p>
            <a:pPr algn="l">
              <a:lnSpc>
                <a:spcPct val="150000"/>
              </a:lnSpc>
            </a:pPr>
            <a:r>
              <a:rPr lang="zh-TW" altLang="en-US" sz="1600" b="1">
                <a:effectLst/>
                <a:latin typeface="標楷體" panose="03000509000000000000" pitchFamily="65" charset="-120"/>
                <a:ea typeface="標楷體" panose="03000509000000000000" pitchFamily="65" charset="-120"/>
              </a:rPr>
              <a:t>                    第二次</a:t>
            </a:r>
            <a:r>
              <a:rPr lang="zh-TW" altLang="en-US" sz="1600" b="1" dirty="0">
                <a:effectLst/>
                <a:latin typeface="標楷體" panose="03000509000000000000" pitchFamily="65" charset="-120"/>
                <a:ea typeface="標楷體" panose="03000509000000000000" pitchFamily="65" charset="-120"/>
              </a:rPr>
              <a:t>學期獎學金預計於</a:t>
            </a:r>
            <a:r>
              <a:rPr lang="en-US" altLang="zh-TW" sz="1600" b="1" dirty="0">
                <a:solidFill>
                  <a:srgbClr val="FF0000"/>
                </a:solidFill>
                <a:effectLst/>
                <a:latin typeface="標楷體" panose="03000509000000000000" pitchFamily="65" charset="-120"/>
                <a:ea typeface="標楷體" panose="03000509000000000000" pitchFamily="65" charset="-120"/>
              </a:rPr>
              <a:t>109</a:t>
            </a:r>
            <a:r>
              <a:rPr lang="zh-TW" altLang="en-US" sz="1600" b="1" dirty="0">
                <a:solidFill>
                  <a:srgbClr val="FF0000"/>
                </a:solidFill>
                <a:effectLst/>
                <a:latin typeface="標楷體" panose="03000509000000000000" pitchFamily="65" charset="-120"/>
                <a:ea typeface="標楷體" panose="03000509000000000000" pitchFamily="65" charset="-120"/>
              </a:rPr>
              <a:t>年</a:t>
            </a:r>
            <a:r>
              <a:rPr lang="en-US" altLang="zh-TW" sz="1600" b="1" dirty="0">
                <a:solidFill>
                  <a:srgbClr val="FF0000"/>
                </a:solidFill>
                <a:effectLst/>
                <a:latin typeface="標楷體" panose="03000509000000000000" pitchFamily="65" charset="-120"/>
                <a:ea typeface="標楷體" panose="03000509000000000000" pitchFamily="65" charset="-120"/>
              </a:rPr>
              <a:t>9</a:t>
            </a:r>
            <a:r>
              <a:rPr lang="zh-TW" altLang="en-US" sz="1600" b="1" dirty="0">
                <a:solidFill>
                  <a:srgbClr val="FF0000"/>
                </a:solidFill>
                <a:effectLst/>
                <a:latin typeface="標楷體" panose="03000509000000000000" pitchFamily="65" charset="-120"/>
                <a:ea typeface="標楷體" panose="03000509000000000000" pitchFamily="65" charset="-120"/>
              </a:rPr>
              <a:t>月</a:t>
            </a:r>
            <a:r>
              <a:rPr lang="en-US" altLang="zh-TW" sz="1600" b="1" dirty="0">
                <a:solidFill>
                  <a:srgbClr val="FF0000"/>
                </a:solidFill>
                <a:effectLst/>
                <a:latin typeface="標楷體" panose="03000509000000000000" pitchFamily="65" charset="-120"/>
                <a:ea typeface="標楷體" panose="03000509000000000000" pitchFamily="65" charset="-120"/>
              </a:rPr>
              <a:t>15</a:t>
            </a:r>
            <a:r>
              <a:rPr lang="zh-TW" altLang="en-US" sz="1600" b="1" dirty="0">
                <a:solidFill>
                  <a:srgbClr val="FF0000"/>
                </a:solidFill>
                <a:effectLst/>
                <a:latin typeface="標楷體" panose="03000509000000000000" pitchFamily="65" charset="-120"/>
                <a:ea typeface="標楷體" panose="03000509000000000000" pitchFamily="65" charset="-120"/>
              </a:rPr>
              <a:t>日</a:t>
            </a:r>
            <a:r>
              <a:rPr lang="zh-TW" altLang="en-US" sz="1600" b="1" dirty="0">
                <a:effectLst/>
                <a:latin typeface="標楷體" panose="03000509000000000000" pitchFamily="65" charset="-120"/>
                <a:ea typeface="標楷體" panose="03000509000000000000" pitchFamily="65" charset="-120"/>
              </a:rPr>
              <a:t>匯款。</a:t>
            </a:r>
            <a:endParaRPr lang="en-US" altLang="zh-TW" sz="1600" b="1" dirty="0">
              <a:effectLst/>
              <a:latin typeface="標楷體" panose="03000509000000000000" pitchFamily="65" charset="-120"/>
              <a:ea typeface="標楷體" panose="03000509000000000000" pitchFamily="65" charset="-120"/>
            </a:endParaRPr>
          </a:p>
        </p:txBody>
      </p:sp>
      <p:grpSp>
        <p:nvGrpSpPr>
          <p:cNvPr id="29" name="群組 28">
            <a:extLst>
              <a:ext uri="{FF2B5EF4-FFF2-40B4-BE49-F238E27FC236}">
                <a16:creationId xmlns:a16="http://schemas.microsoft.com/office/drawing/2014/main" id="{613A2881-6FC2-4E02-9B6B-94ECDF91BF66}"/>
              </a:ext>
            </a:extLst>
          </p:cNvPr>
          <p:cNvGrpSpPr/>
          <p:nvPr/>
        </p:nvGrpSpPr>
        <p:grpSpPr>
          <a:xfrm>
            <a:off x="704528" y="4721912"/>
            <a:ext cx="8854293" cy="1445762"/>
            <a:chOff x="798830" y="4512718"/>
            <a:chExt cx="8854293" cy="1445762"/>
          </a:xfrm>
        </p:grpSpPr>
        <p:grpSp>
          <p:nvGrpSpPr>
            <p:cNvPr id="27" name="群組 26">
              <a:extLst>
                <a:ext uri="{FF2B5EF4-FFF2-40B4-BE49-F238E27FC236}">
                  <a16:creationId xmlns:a16="http://schemas.microsoft.com/office/drawing/2014/main" id="{2F0A53DF-DE34-48FD-A2DA-858B0F7F07A7}"/>
                </a:ext>
              </a:extLst>
            </p:cNvPr>
            <p:cNvGrpSpPr/>
            <p:nvPr/>
          </p:nvGrpSpPr>
          <p:grpSpPr>
            <a:xfrm>
              <a:off x="798830" y="4512718"/>
              <a:ext cx="8854293" cy="1445762"/>
              <a:chOff x="743149" y="4812333"/>
              <a:chExt cx="8854293" cy="1445762"/>
            </a:xfrm>
          </p:grpSpPr>
          <p:grpSp>
            <p:nvGrpSpPr>
              <p:cNvPr id="6" name="Group 6"/>
              <p:cNvGrpSpPr>
                <a:grpSpLocks/>
              </p:cNvGrpSpPr>
              <p:nvPr/>
            </p:nvGrpSpPr>
            <p:grpSpPr bwMode="auto">
              <a:xfrm>
                <a:off x="743149" y="4812333"/>
                <a:ext cx="2074729" cy="604501"/>
                <a:chOff x="338" y="2037"/>
                <a:chExt cx="1360" cy="298"/>
              </a:xfrm>
            </p:grpSpPr>
            <p:sp>
              <p:nvSpPr>
                <p:cNvPr id="8" name="AutoShape 5"/>
                <p:cNvSpPr>
                  <a:spLocks noChangeArrowheads="1"/>
                </p:cNvSpPr>
                <p:nvPr/>
              </p:nvSpPr>
              <p:spPr bwMode="gray">
                <a:xfrm rot="5400000">
                  <a:off x="1568" y="2072"/>
                  <a:ext cx="139" cy="120"/>
                </a:xfrm>
                <a:prstGeom prst="triangle">
                  <a:avLst>
                    <a:gd name="adj" fmla="val 50000"/>
                  </a:avLst>
                </a:prstGeom>
                <a:solidFill>
                  <a:srgbClr val="4F7600"/>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669900"/>
                  </a:extrusionClr>
                </a:sp3d>
              </p:spPr>
              <p:txBody>
                <a:bodyPr wrap="none" anchor="ctr">
                  <a:flatTx/>
                </a:bodyPr>
                <a:lstStyle/>
                <a:p>
                  <a:pPr algn="l" fontAlgn="auto">
                    <a:spcBef>
                      <a:spcPts val="0"/>
                    </a:spcBef>
                    <a:spcAft>
                      <a:spcPts val="0"/>
                    </a:spcAft>
                  </a:pPr>
                  <a:endParaRPr lang="zh-TW" altLang="en-US" sz="1400" kern="0">
                    <a:solidFill>
                      <a:srgbClr val="333333"/>
                    </a:solidFill>
                    <a:effectLst/>
                    <a:latin typeface="Arial" charset="0"/>
                    <a:ea typeface="+mn-ea"/>
                  </a:endParaRPr>
                </a:p>
              </p:txBody>
            </p:sp>
            <p:sp>
              <p:nvSpPr>
                <p:cNvPr id="7" name="Rectangle 4"/>
                <p:cNvSpPr>
                  <a:spLocks noChangeArrowheads="1"/>
                </p:cNvSpPr>
                <p:nvPr/>
              </p:nvSpPr>
              <p:spPr bwMode="gray">
                <a:xfrm>
                  <a:off x="338" y="2037"/>
                  <a:ext cx="1205" cy="298"/>
                </a:xfrm>
                <a:prstGeom prst="rect">
                  <a:avLst/>
                </a:prstGeom>
                <a:solidFill>
                  <a:srgbClr val="4F7600"/>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669900"/>
                  </a:extrusionClr>
                </a:sp3d>
              </p:spPr>
              <p:txBody>
                <a:bodyPr wrap="none" anchor="ctr">
                  <a:flatTx/>
                </a:bodyPr>
                <a:lstStyle/>
                <a:p>
                  <a:pPr algn="l" fontAlgn="auto">
                    <a:spcBef>
                      <a:spcPts val="0"/>
                    </a:spcBef>
                    <a:spcAft>
                      <a:spcPts val="0"/>
                    </a:spcAft>
                  </a:pPr>
                  <a:endParaRPr lang="zh-TW" altLang="en-US" sz="1400" kern="0">
                    <a:solidFill>
                      <a:srgbClr val="333333"/>
                    </a:solidFill>
                    <a:effectLst/>
                    <a:latin typeface="Arial" charset="0"/>
                    <a:ea typeface="+mn-ea"/>
                  </a:endParaRPr>
                </a:p>
              </p:txBody>
            </p:sp>
          </p:grpSp>
          <p:grpSp>
            <p:nvGrpSpPr>
              <p:cNvPr id="26" name="群組 25">
                <a:extLst>
                  <a:ext uri="{FF2B5EF4-FFF2-40B4-BE49-F238E27FC236}">
                    <a16:creationId xmlns:a16="http://schemas.microsoft.com/office/drawing/2014/main" id="{D0007AD5-9360-4AE1-B944-97C64CE8CFFA}"/>
                  </a:ext>
                </a:extLst>
              </p:cNvPr>
              <p:cNvGrpSpPr/>
              <p:nvPr/>
            </p:nvGrpSpPr>
            <p:grpSpPr>
              <a:xfrm>
                <a:off x="839348" y="4886905"/>
                <a:ext cx="8758094" cy="1371190"/>
                <a:chOff x="839348" y="4365104"/>
                <a:chExt cx="8758094" cy="1371190"/>
              </a:xfrm>
            </p:grpSpPr>
            <p:sp>
              <p:nvSpPr>
                <p:cNvPr id="5" name="Rectangle 7"/>
                <p:cNvSpPr>
                  <a:spLocks noChangeArrowheads="1"/>
                </p:cNvSpPr>
                <p:nvPr/>
              </p:nvSpPr>
              <p:spPr bwMode="gray">
                <a:xfrm>
                  <a:off x="854512" y="4365104"/>
                  <a:ext cx="8490976" cy="650455"/>
                </a:xfrm>
                <a:prstGeom prst="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wrap="none" anchor="ctr">
                  <a:flatTx/>
                </a:bodyPr>
                <a:lstStyle/>
                <a:p>
                  <a:pPr algn="l" fontAlgn="auto">
                    <a:spcBef>
                      <a:spcPts val="0"/>
                    </a:spcBef>
                    <a:spcAft>
                      <a:spcPts val="0"/>
                    </a:spcAft>
                  </a:pPr>
                  <a:endParaRPr lang="zh-TW" altLang="en-US" sz="1400" kern="0" dirty="0">
                    <a:solidFill>
                      <a:srgbClr val="333333"/>
                    </a:solidFill>
                    <a:effectLst/>
                    <a:latin typeface="Arial" charset="0"/>
                    <a:ea typeface="+mn-ea"/>
                  </a:endParaRPr>
                </a:p>
              </p:txBody>
            </p:sp>
            <p:sp>
              <p:nvSpPr>
                <p:cNvPr id="9" name="Text Box 16"/>
                <p:cNvSpPr txBox="1">
                  <a:spLocks noChangeArrowheads="1"/>
                </p:cNvSpPr>
                <p:nvPr/>
              </p:nvSpPr>
              <p:spPr bwMode="gray">
                <a:xfrm>
                  <a:off x="2842766" y="4433261"/>
                  <a:ext cx="1923983" cy="523220"/>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zh-TW"/>
                  </a:defPPr>
                  <a:lvl1pPr marL="0" marR="0" lvl="0" indent="0" algn="l" defTabSz="914400" eaLnBrk="0" fontAlgn="auto" latinLnBrk="0" hangingPunct="0">
                    <a:lnSpc>
                      <a:spcPct val="100000"/>
                    </a:lnSpc>
                    <a:spcBef>
                      <a:spcPts val="0"/>
                    </a:spcBef>
                    <a:spcAft>
                      <a:spcPts val="0"/>
                    </a:spcAft>
                    <a:buClrTx/>
                    <a:buSzTx/>
                    <a:buFontTx/>
                    <a:buNone/>
                    <a:tabLst/>
                    <a:defRPr kumimoji="0" sz="2000" b="1" i="0" u="none" strike="noStrike" kern="0" cap="none" spc="0" normalizeH="0" baseline="0">
                      <a:ln>
                        <a:noFill/>
                      </a:ln>
                      <a:solidFill>
                        <a:srgbClr val="FFFFFF"/>
                      </a:solidFill>
                      <a:effectLst/>
                      <a:uLnTx/>
                      <a:uFillTx/>
                      <a:latin typeface="標楷體" panose="03000509000000000000" pitchFamily="65" charset="-120"/>
                      <a:ea typeface="標楷體" panose="03000509000000000000" pitchFamily="65" charset="-120"/>
                    </a:defRPr>
                  </a:lvl1pPr>
                </a:lstStyle>
                <a:p>
                  <a:pPr algn="ctr"/>
                  <a:r>
                    <a:rPr lang="en-US" altLang="zh-TW" sz="1400" dirty="0">
                      <a:solidFill>
                        <a:schemeClr val="bg2"/>
                      </a:solidFill>
                    </a:rPr>
                    <a:t>109</a:t>
                  </a:r>
                  <a:r>
                    <a:rPr lang="zh-TW" altLang="en-US" sz="1400" dirty="0">
                      <a:solidFill>
                        <a:schemeClr val="bg2"/>
                      </a:solidFill>
                    </a:rPr>
                    <a:t>年</a:t>
                  </a:r>
                  <a:r>
                    <a:rPr lang="en-US" altLang="zh-TW" sz="1400" dirty="0">
                      <a:solidFill>
                        <a:schemeClr val="bg2"/>
                      </a:solidFill>
                    </a:rPr>
                    <a:t>01</a:t>
                  </a:r>
                  <a:r>
                    <a:rPr lang="zh-TW" altLang="en-US" sz="1400" dirty="0">
                      <a:solidFill>
                        <a:schemeClr val="bg2"/>
                      </a:solidFill>
                    </a:rPr>
                    <a:t>月</a:t>
                  </a:r>
                  <a:r>
                    <a:rPr lang="en-US" altLang="zh-TW" sz="1400" dirty="0">
                      <a:solidFill>
                        <a:schemeClr val="bg2"/>
                      </a:solidFill>
                    </a:rPr>
                    <a:t>13</a:t>
                  </a:r>
                  <a:r>
                    <a:rPr lang="zh-TW" altLang="en-US" sz="1400" dirty="0">
                      <a:solidFill>
                        <a:schemeClr val="bg2"/>
                      </a:solidFill>
                    </a:rPr>
                    <a:t>日</a:t>
                  </a:r>
                  <a:r>
                    <a:rPr lang="en-US" altLang="zh-TW" sz="1400" dirty="0">
                      <a:solidFill>
                        <a:schemeClr val="bg2"/>
                      </a:solidFill>
                    </a:rPr>
                    <a:t>~</a:t>
                  </a:r>
                </a:p>
                <a:p>
                  <a:pPr algn="ctr"/>
                  <a:r>
                    <a:rPr lang="en-US" altLang="zh-TW" sz="1400" dirty="0">
                      <a:solidFill>
                        <a:schemeClr val="bg2"/>
                      </a:solidFill>
                    </a:rPr>
                    <a:t>109</a:t>
                  </a:r>
                  <a:r>
                    <a:rPr lang="zh-TW" altLang="en-US" sz="1400" dirty="0">
                      <a:solidFill>
                        <a:schemeClr val="bg2"/>
                      </a:solidFill>
                    </a:rPr>
                    <a:t>年</a:t>
                  </a:r>
                  <a:r>
                    <a:rPr lang="en-US" altLang="zh-TW" sz="1400" dirty="0">
                      <a:solidFill>
                        <a:schemeClr val="bg2"/>
                      </a:solidFill>
                    </a:rPr>
                    <a:t>01</a:t>
                  </a:r>
                  <a:r>
                    <a:rPr lang="zh-TW" altLang="en-US" sz="1400" dirty="0">
                      <a:solidFill>
                        <a:schemeClr val="bg2"/>
                      </a:solidFill>
                    </a:rPr>
                    <a:t>月</a:t>
                  </a:r>
                  <a:r>
                    <a:rPr lang="en-US" altLang="zh-TW" sz="1400" dirty="0">
                      <a:solidFill>
                        <a:schemeClr val="bg2"/>
                      </a:solidFill>
                    </a:rPr>
                    <a:t>17</a:t>
                  </a:r>
                  <a:r>
                    <a:rPr lang="zh-TW" altLang="en-US" sz="1400" dirty="0">
                      <a:solidFill>
                        <a:schemeClr val="bg2"/>
                      </a:solidFill>
                    </a:rPr>
                    <a:t>日</a:t>
                  </a:r>
                  <a:endParaRPr lang="en-US" altLang="zh-TW" sz="1400" dirty="0">
                    <a:solidFill>
                      <a:schemeClr val="bg2"/>
                    </a:solidFill>
                  </a:endParaRPr>
                </a:p>
              </p:txBody>
            </p:sp>
            <p:sp>
              <p:nvSpPr>
                <p:cNvPr id="10" name="Rectangle 18"/>
                <p:cNvSpPr>
                  <a:spLocks noChangeArrowheads="1"/>
                </p:cNvSpPr>
                <p:nvPr/>
              </p:nvSpPr>
              <p:spPr bwMode="gray">
                <a:xfrm>
                  <a:off x="1037398" y="4502958"/>
                  <a:ext cx="1569673" cy="307777"/>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marL="0" marR="0" lvl="0" indent="0" algn="l" defTabSz="914400" eaLnBrk="0" fontAlgn="auto" latinLnBrk="0" hangingPunct="0">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109</a:t>
                  </a:r>
                  <a:r>
                    <a:rPr kumimoji="0" lang="zh-TW" altLang="en-US"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年</a:t>
                  </a:r>
                  <a:r>
                    <a:rPr kumimoji="0" lang="en-US" altLang="zh-TW"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01</a:t>
                  </a:r>
                  <a:r>
                    <a:rPr kumimoji="0" lang="zh-TW" altLang="en-US"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月</a:t>
                  </a:r>
                  <a:r>
                    <a:rPr kumimoji="0" lang="en-US" altLang="zh-TW"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10</a:t>
                  </a:r>
                  <a:r>
                    <a:rPr kumimoji="0" lang="zh-TW" altLang="en-US"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日止</a:t>
                  </a:r>
                  <a:endParaRPr kumimoji="0" lang="en-US" altLang="zh-TW" sz="14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endParaRPr>
                </a:p>
              </p:txBody>
            </p:sp>
            <p:sp>
              <p:nvSpPr>
                <p:cNvPr id="11" name="AutoShape 19"/>
                <p:cNvSpPr>
                  <a:spLocks noChangeArrowheads="1"/>
                </p:cNvSpPr>
                <p:nvPr/>
              </p:nvSpPr>
              <p:spPr bwMode="gray">
                <a:xfrm>
                  <a:off x="4766749" y="4552446"/>
                  <a:ext cx="353924" cy="266601"/>
                </a:xfrm>
                <a:prstGeom prst="rightArrow">
                  <a:avLst>
                    <a:gd name="adj1" fmla="val 50000"/>
                    <a:gd name="adj2" fmla="val 60467"/>
                  </a:avLst>
                </a:prstGeom>
                <a:gradFill rotWithShape="1">
                  <a:gsLst>
                    <a:gs pos="0">
                      <a:srgbClr val="D7D7C3"/>
                    </a:gs>
                    <a:gs pos="100000">
                      <a:srgbClr val="669900"/>
                    </a:gs>
                  </a:gsLst>
                  <a:lin ang="0" scaled="1"/>
                </a:gradFill>
                <a:ln>
                  <a:noFill/>
                </a:ln>
                <a:effectLst>
                  <a:outerShdw dist="28398" dir="1593903" algn="ctr" rotWithShape="0">
                    <a:srgbClr val="756B2F">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400" b="0" i="0" u="none" strike="noStrike" kern="0" cap="none" spc="0" normalizeH="0" baseline="0" noProof="0" dirty="0">
                    <a:ln>
                      <a:noFill/>
                    </a:ln>
                    <a:solidFill>
                      <a:srgbClr val="333333"/>
                    </a:solidFill>
                    <a:effectLst/>
                    <a:uLnTx/>
                    <a:uFillTx/>
                    <a:latin typeface="Arial" charset="0"/>
                    <a:ea typeface="+mn-ea"/>
                  </a:endParaRPr>
                </a:p>
              </p:txBody>
            </p:sp>
            <p:sp>
              <p:nvSpPr>
                <p:cNvPr id="12" name="Text Box 20"/>
                <p:cNvSpPr txBox="1">
                  <a:spLocks noChangeArrowheads="1"/>
                </p:cNvSpPr>
                <p:nvPr/>
              </p:nvSpPr>
              <p:spPr bwMode="gray">
                <a:xfrm>
                  <a:off x="5072834" y="4555221"/>
                  <a:ext cx="2979869" cy="307777"/>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zh-TW"/>
                  </a:defPPr>
                  <a:lvl1pPr marL="0" marR="0" lvl="0" indent="0" algn="l" defTabSz="914400" eaLnBrk="0" fontAlgn="auto" latinLnBrk="0" hangingPunct="0">
                    <a:lnSpc>
                      <a:spcPct val="100000"/>
                    </a:lnSpc>
                    <a:spcBef>
                      <a:spcPts val="0"/>
                    </a:spcBef>
                    <a:spcAft>
                      <a:spcPts val="0"/>
                    </a:spcAft>
                    <a:buClrTx/>
                    <a:buSzTx/>
                    <a:buFontTx/>
                    <a:buNone/>
                    <a:tabLst/>
                    <a:defRPr kumimoji="0" sz="2000" b="1" i="0" u="none" strike="noStrike" kern="0" cap="none" spc="0" normalizeH="0" baseline="0">
                      <a:ln>
                        <a:noFill/>
                      </a:ln>
                      <a:solidFill>
                        <a:schemeClr val="bg2"/>
                      </a:solidFill>
                      <a:effectLst/>
                      <a:uLnTx/>
                      <a:uFillTx/>
                      <a:latin typeface="標楷體" panose="03000509000000000000" pitchFamily="65" charset="-120"/>
                      <a:ea typeface="標楷體" panose="03000509000000000000" pitchFamily="65" charset="-120"/>
                    </a:defRPr>
                  </a:lvl1pPr>
                </a:lstStyle>
                <a:p>
                  <a:pPr algn="ctr"/>
                  <a:r>
                    <a:rPr lang="en-US" altLang="zh-TW" sz="1400" dirty="0"/>
                    <a:t>109</a:t>
                  </a:r>
                  <a:r>
                    <a:rPr lang="zh-TW" altLang="en-US" sz="1400" dirty="0"/>
                    <a:t>年</a:t>
                  </a:r>
                  <a:r>
                    <a:rPr lang="en-US" altLang="zh-TW" sz="1400" dirty="0"/>
                    <a:t>02</a:t>
                  </a:r>
                  <a:r>
                    <a:rPr lang="zh-TW" altLang="en-US" sz="1400" dirty="0"/>
                    <a:t>月</a:t>
                  </a:r>
                  <a:r>
                    <a:rPr lang="en-US" altLang="zh-TW" sz="1400" dirty="0"/>
                    <a:t>03</a:t>
                  </a:r>
                  <a:r>
                    <a:rPr lang="zh-TW" altLang="en-US" sz="1400" dirty="0"/>
                    <a:t>日</a:t>
                  </a:r>
                  <a:r>
                    <a:rPr lang="en-US" altLang="zh-TW" sz="1400" dirty="0"/>
                    <a:t>~109</a:t>
                  </a:r>
                  <a:r>
                    <a:rPr lang="zh-TW" altLang="en-US" sz="1400" dirty="0"/>
                    <a:t>年</a:t>
                  </a:r>
                  <a:r>
                    <a:rPr lang="en-US" altLang="zh-TW" sz="1400" dirty="0"/>
                    <a:t>02</a:t>
                  </a:r>
                  <a:r>
                    <a:rPr lang="zh-TW" altLang="en-US" sz="1400" dirty="0"/>
                    <a:t>月</a:t>
                  </a:r>
                  <a:r>
                    <a:rPr lang="en-US" altLang="zh-TW" sz="1400" dirty="0"/>
                    <a:t>07</a:t>
                  </a:r>
                  <a:r>
                    <a:rPr lang="zh-TW" altLang="en-US" sz="1400" dirty="0"/>
                    <a:t>日</a:t>
                  </a:r>
                  <a:endParaRPr lang="en-US" altLang="zh-TW" sz="1400" dirty="0"/>
                </a:p>
              </p:txBody>
            </p:sp>
            <p:sp>
              <p:nvSpPr>
                <p:cNvPr id="13" name="AutoShape 21"/>
                <p:cNvSpPr>
                  <a:spLocks noChangeArrowheads="1"/>
                </p:cNvSpPr>
                <p:nvPr/>
              </p:nvSpPr>
              <p:spPr bwMode="gray">
                <a:xfrm>
                  <a:off x="8114561" y="4561571"/>
                  <a:ext cx="353924" cy="266601"/>
                </a:xfrm>
                <a:prstGeom prst="rightArrow">
                  <a:avLst>
                    <a:gd name="adj1" fmla="val 50000"/>
                    <a:gd name="adj2" fmla="val 60467"/>
                  </a:avLst>
                </a:prstGeom>
                <a:gradFill rotWithShape="1">
                  <a:gsLst>
                    <a:gs pos="0">
                      <a:srgbClr val="D7D7C3"/>
                    </a:gs>
                    <a:gs pos="100000">
                      <a:srgbClr val="669900"/>
                    </a:gs>
                  </a:gsLst>
                  <a:lin ang="0" scaled="1"/>
                </a:gradFill>
                <a:ln>
                  <a:noFill/>
                </a:ln>
                <a:effectLst>
                  <a:outerShdw dist="28398" dir="1593903" algn="ctr" rotWithShape="0">
                    <a:srgbClr val="756B2F">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400" b="0" i="0" u="none" strike="noStrike" kern="0" cap="none" spc="0" normalizeH="0" baseline="0" noProof="0">
                    <a:ln>
                      <a:noFill/>
                    </a:ln>
                    <a:solidFill>
                      <a:srgbClr val="333333"/>
                    </a:solidFill>
                    <a:effectLst/>
                    <a:uLnTx/>
                    <a:uFillTx/>
                    <a:latin typeface="Arial" charset="0"/>
                    <a:ea typeface="+mn-ea"/>
                  </a:endParaRPr>
                </a:p>
              </p:txBody>
            </p:sp>
            <p:sp>
              <p:nvSpPr>
                <p:cNvPr id="14" name="Text Box 22"/>
                <p:cNvSpPr txBox="1">
                  <a:spLocks noChangeArrowheads="1"/>
                </p:cNvSpPr>
                <p:nvPr/>
              </p:nvSpPr>
              <p:spPr bwMode="gray">
                <a:xfrm>
                  <a:off x="7986476" y="4540984"/>
                  <a:ext cx="1610966" cy="307777"/>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defPPr>
                    <a:defRPr lang="zh-TW"/>
                  </a:defPPr>
                  <a:lvl1pPr marL="0" marR="0" lvl="0" indent="0" algn="l" defTabSz="914400" eaLnBrk="0" fontAlgn="auto" latinLnBrk="0" hangingPunct="0">
                    <a:lnSpc>
                      <a:spcPct val="100000"/>
                    </a:lnSpc>
                    <a:spcBef>
                      <a:spcPts val="0"/>
                    </a:spcBef>
                    <a:spcAft>
                      <a:spcPts val="0"/>
                    </a:spcAft>
                    <a:buClrTx/>
                    <a:buSzTx/>
                    <a:buFontTx/>
                    <a:buNone/>
                    <a:tabLst/>
                    <a:defRPr kumimoji="0" sz="2000" b="1" i="0" u="none" strike="noStrike" kern="0" cap="none" spc="0" normalizeH="0" baseline="0">
                      <a:ln>
                        <a:noFill/>
                      </a:ln>
                      <a:solidFill>
                        <a:schemeClr val="bg2"/>
                      </a:solidFill>
                      <a:effectLst/>
                      <a:uLnTx/>
                      <a:uFillTx/>
                      <a:latin typeface="標楷體" panose="03000509000000000000" pitchFamily="65" charset="-120"/>
                      <a:ea typeface="標楷體" panose="03000509000000000000" pitchFamily="65" charset="-120"/>
                    </a:defRPr>
                  </a:lvl1pPr>
                </a:lstStyle>
                <a:p>
                  <a:pPr algn="ctr"/>
                  <a:r>
                    <a:rPr lang="en-US" altLang="zh-TW" sz="1400" dirty="0">
                      <a:solidFill>
                        <a:schemeClr val="bg1"/>
                      </a:solidFill>
                    </a:rPr>
                    <a:t>2</a:t>
                  </a:r>
                  <a:r>
                    <a:rPr lang="zh-TW" altLang="en-US" sz="1400" dirty="0">
                      <a:solidFill>
                        <a:schemeClr val="bg1"/>
                      </a:solidFill>
                    </a:rPr>
                    <a:t>月中</a:t>
                  </a:r>
                  <a:endParaRPr lang="en-US" altLang="zh-TW" sz="1400" dirty="0">
                    <a:solidFill>
                      <a:schemeClr val="bg1"/>
                    </a:solidFill>
                  </a:endParaRPr>
                </a:p>
              </p:txBody>
            </p:sp>
            <p:sp>
              <p:nvSpPr>
                <p:cNvPr id="15" name="AutoShape 54"/>
                <p:cNvSpPr>
                  <a:spLocks noChangeArrowheads="1"/>
                </p:cNvSpPr>
                <p:nvPr/>
              </p:nvSpPr>
              <p:spPr bwMode="gray">
                <a:xfrm>
                  <a:off x="839348" y="5085839"/>
                  <a:ext cx="1070927" cy="650455"/>
                </a:xfrm>
                <a:prstGeom prst="diamond">
                  <a:avLst/>
                </a:prstGeom>
                <a:solidFill>
                  <a:srgbClr val="4F7600"/>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669900"/>
                  </a:extrusionClr>
                </a:sp3d>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16" name="AutoShape 55"/>
                <p:cNvSpPr>
                  <a:spLocks noChangeArrowheads="1"/>
                </p:cNvSpPr>
                <p:nvPr/>
              </p:nvSpPr>
              <p:spPr bwMode="gray">
                <a:xfrm>
                  <a:off x="3171505" y="5109423"/>
                  <a:ext cx="1070927" cy="610843"/>
                </a:xfrm>
                <a:prstGeom prst="diamond">
                  <a:avLst/>
                </a:prstGeom>
                <a:solidFill>
                  <a:schemeClr val="accent3">
                    <a:lumMod val="75000"/>
                  </a:schemeClr>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C1CF9D"/>
                  </a:extrusionClr>
                </a:sp3d>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sp>
              <p:nvSpPr>
                <p:cNvPr id="17" name="AutoShape 56"/>
                <p:cNvSpPr>
                  <a:spLocks noChangeArrowheads="1"/>
                </p:cNvSpPr>
                <p:nvPr/>
              </p:nvSpPr>
              <p:spPr bwMode="gray">
                <a:xfrm>
                  <a:off x="5598567" y="5134666"/>
                  <a:ext cx="1621656" cy="585600"/>
                </a:xfrm>
                <a:prstGeom prst="diamond">
                  <a:avLst/>
                </a:prstGeom>
                <a:solidFill>
                  <a:schemeClr val="accent3">
                    <a:lumMod val="75000"/>
                  </a:schemeClr>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C1CF9D"/>
                  </a:extrusionClr>
                </a:sp3d>
              </p:spPr>
              <p:txBody>
                <a:bodyPr wrap="none" anchor="ctr">
                  <a:flatTx/>
                </a:bodyPr>
                <a:lstStyle/>
                <a:p>
                  <a:pPr algn="l" fontAlgn="auto">
                    <a:spcBef>
                      <a:spcPts val="0"/>
                    </a:spcBef>
                    <a:spcAft>
                      <a:spcPts val="0"/>
                    </a:spcAft>
                  </a:pPr>
                  <a:endParaRPr lang="zh-TW" altLang="en-US" sz="1800" kern="0">
                    <a:solidFill>
                      <a:srgbClr val="333333"/>
                    </a:solidFill>
                    <a:effectLst/>
                    <a:latin typeface="Arial" charset="0"/>
                    <a:ea typeface="+mn-ea"/>
                  </a:endParaRPr>
                </a:p>
              </p:txBody>
            </p:sp>
            <p:sp>
              <p:nvSpPr>
                <p:cNvPr id="18" name="AutoShape 57"/>
                <p:cNvSpPr>
                  <a:spLocks noChangeArrowheads="1"/>
                </p:cNvSpPr>
                <p:nvPr/>
              </p:nvSpPr>
              <p:spPr bwMode="gray">
                <a:xfrm>
                  <a:off x="8182580" y="5109127"/>
                  <a:ext cx="1128922" cy="610843"/>
                </a:xfrm>
                <a:prstGeom prst="diamond">
                  <a:avLst/>
                </a:prstGeom>
                <a:solidFill>
                  <a:schemeClr val="accent3">
                    <a:lumMod val="75000"/>
                  </a:schemeClr>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rgbClr val="C1CF9D"/>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333333"/>
                    </a:solidFill>
                    <a:effectLst/>
                    <a:uLnTx/>
                    <a:uFillTx/>
                    <a:latin typeface="Arial" charset="0"/>
                    <a:ea typeface="+mn-ea"/>
                  </a:endParaRPr>
                </a:p>
              </p:txBody>
            </p:sp>
            <p:cxnSp>
              <p:nvCxnSpPr>
                <p:cNvPr id="19" name="AutoShape 58"/>
                <p:cNvCxnSpPr>
                  <a:cxnSpLocks noChangeShapeType="1"/>
                  <a:stCxn id="15" idx="3"/>
                  <a:endCxn id="16" idx="1"/>
                </p:cNvCxnSpPr>
                <p:nvPr/>
              </p:nvCxnSpPr>
              <p:spPr bwMode="gray">
                <a:xfrm>
                  <a:off x="1910275" y="5411067"/>
                  <a:ext cx="1261230" cy="3778"/>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59"/>
                <p:cNvCxnSpPr>
                  <a:cxnSpLocks noChangeShapeType="1"/>
                  <a:stCxn id="16" idx="3"/>
                  <a:endCxn id="17" idx="1"/>
                </p:cNvCxnSpPr>
                <p:nvPr/>
              </p:nvCxnSpPr>
              <p:spPr bwMode="gray">
                <a:xfrm>
                  <a:off x="4242432" y="5414845"/>
                  <a:ext cx="1356135" cy="12621"/>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60"/>
                <p:cNvCxnSpPr>
                  <a:cxnSpLocks noChangeShapeType="1"/>
                  <a:stCxn id="17" idx="3"/>
                  <a:endCxn id="18" idx="1"/>
                </p:cNvCxnSpPr>
                <p:nvPr/>
              </p:nvCxnSpPr>
              <p:spPr bwMode="gray">
                <a:xfrm flipV="1">
                  <a:off x="7220223" y="5414549"/>
                  <a:ext cx="962357" cy="12917"/>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61"/>
                <p:cNvSpPr txBox="1">
                  <a:spLocks noChangeArrowheads="1"/>
                </p:cNvSpPr>
                <p:nvPr/>
              </p:nvSpPr>
              <p:spPr bwMode="gray">
                <a:xfrm>
                  <a:off x="965653" y="5206365"/>
                  <a:ext cx="832943" cy="36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zh-TW" altLang="en-US" sz="18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t>報名</a:t>
                  </a:r>
                  <a:endParaRPr kumimoji="0" lang="en-US" altLang="zh-TW" sz="1800" b="1" i="0" u="none" strike="noStrike" kern="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endParaRPr>
                </a:p>
              </p:txBody>
            </p:sp>
            <p:sp>
              <p:nvSpPr>
                <p:cNvPr id="23" name="Text Box 62"/>
                <p:cNvSpPr txBox="1">
                  <a:spLocks noChangeArrowheads="1"/>
                </p:cNvSpPr>
                <p:nvPr/>
              </p:nvSpPr>
              <p:spPr bwMode="gray">
                <a:xfrm>
                  <a:off x="3242128" y="5214432"/>
                  <a:ext cx="9183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marL="0" marR="0" lvl="0" indent="0" algn="ctr" defTabSz="914400" eaLnBrk="1" fontAlgn="auto" latinLnBrk="0" hangingPunct="1">
                    <a:lnSpc>
                      <a:spcPct val="100000"/>
                    </a:lnSpc>
                    <a:spcBef>
                      <a:spcPct val="50000"/>
                    </a:spcBef>
                    <a:spcAft>
                      <a:spcPts val="0"/>
                    </a:spcAft>
                    <a:buClrTx/>
                    <a:buSzTx/>
                    <a:buFontTx/>
                    <a:buNone/>
                    <a:tabLst/>
                    <a:defRPr kumimoji="0" sz="1800" b="1" i="0" u="none" strike="noStrike" kern="0" cap="none" spc="0" normalizeH="0" baseline="0">
                      <a:ln>
                        <a:noFill/>
                      </a:ln>
                      <a:solidFill>
                        <a:srgbClr val="FFFFFF"/>
                      </a:solidFill>
                      <a:effectLst/>
                      <a:uLnTx/>
                      <a:uFillTx/>
                      <a:latin typeface="標楷體" panose="03000509000000000000" pitchFamily="65" charset="-120"/>
                      <a:ea typeface="標楷體" panose="03000509000000000000" pitchFamily="65" charset="-120"/>
                    </a:defRPr>
                  </a:lvl1pPr>
                </a:lstStyle>
                <a:p>
                  <a:pPr>
                    <a:spcBef>
                      <a:spcPts val="0"/>
                    </a:spcBef>
                  </a:pPr>
                  <a:r>
                    <a:rPr lang="zh-TW" altLang="en-US" dirty="0"/>
                    <a:t>評選</a:t>
                  </a:r>
                  <a:endParaRPr lang="en-US" altLang="zh-TW" dirty="0"/>
                </a:p>
              </p:txBody>
            </p:sp>
            <p:sp>
              <p:nvSpPr>
                <p:cNvPr id="24" name="Text Box 63"/>
                <p:cNvSpPr txBox="1">
                  <a:spLocks noChangeArrowheads="1"/>
                </p:cNvSpPr>
                <p:nvPr/>
              </p:nvSpPr>
              <p:spPr bwMode="gray">
                <a:xfrm>
                  <a:off x="5811435" y="5226400"/>
                  <a:ext cx="12076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0" marR="0" lvl="0" indent="0" algn="ctr" defTabSz="914400" eaLnBrk="1" fontAlgn="auto" latinLnBrk="0" hangingPunct="1">
                    <a:lnSpc>
                      <a:spcPct val="100000"/>
                    </a:lnSpc>
                    <a:spcBef>
                      <a:spcPts val="0"/>
                    </a:spcBef>
                    <a:spcAft>
                      <a:spcPts val="0"/>
                    </a:spcAft>
                    <a:buClrTx/>
                    <a:buSzTx/>
                    <a:buFontTx/>
                    <a:buNone/>
                    <a:tabLst/>
                    <a:defRPr kumimoji="0" sz="1800" b="1" i="0" u="none" strike="noStrike" kern="0" cap="none" spc="0" normalizeH="0" baseline="0">
                      <a:ln>
                        <a:noFill/>
                      </a:ln>
                      <a:solidFill>
                        <a:srgbClr val="FFFFFF"/>
                      </a:solidFill>
                      <a:effectLst/>
                      <a:uLnTx/>
                      <a:uFillTx/>
                      <a:latin typeface="標楷體" panose="03000509000000000000" pitchFamily="65" charset="-120"/>
                      <a:ea typeface="標楷體" panose="03000509000000000000" pitchFamily="65" charset="-120"/>
                    </a:defRPr>
                  </a:lvl1pPr>
                </a:lstStyle>
                <a:p>
                  <a:r>
                    <a:rPr lang="zh-TW" altLang="en-US" dirty="0"/>
                    <a:t>通知錄取</a:t>
                  </a:r>
                  <a:endParaRPr lang="en-US" altLang="zh-TW" dirty="0"/>
                </a:p>
              </p:txBody>
            </p:sp>
            <p:sp>
              <p:nvSpPr>
                <p:cNvPr id="25" name="Text Box 64"/>
                <p:cNvSpPr txBox="1">
                  <a:spLocks noChangeArrowheads="1"/>
                </p:cNvSpPr>
                <p:nvPr/>
              </p:nvSpPr>
              <p:spPr bwMode="gray">
                <a:xfrm>
                  <a:off x="8330569" y="5218973"/>
                  <a:ext cx="832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0" marR="0" lvl="0" indent="0" algn="ctr" defTabSz="914400" eaLnBrk="1" fontAlgn="auto" latinLnBrk="0" hangingPunct="1">
                    <a:lnSpc>
                      <a:spcPct val="100000"/>
                    </a:lnSpc>
                    <a:spcBef>
                      <a:spcPts val="0"/>
                    </a:spcBef>
                    <a:spcAft>
                      <a:spcPts val="0"/>
                    </a:spcAft>
                    <a:buClrTx/>
                    <a:buSzTx/>
                    <a:buFontTx/>
                    <a:buNone/>
                    <a:tabLst/>
                    <a:defRPr kumimoji="0" sz="1800" b="1" i="0" u="none" strike="noStrike" kern="0" cap="none" spc="0" normalizeH="0" baseline="0">
                      <a:ln>
                        <a:noFill/>
                      </a:ln>
                      <a:solidFill>
                        <a:srgbClr val="FFFFFF"/>
                      </a:solidFill>
                      <a:effectLst/>
                      <a:uLnTx/>
                      <a:uFillTx/>
                      <a:latin typeface="標楷體" panose="03000509000000000000" pitchFamily="65" charset="-120"/>
                      <a:ea typeface="標楷體" panose="03000509000000000000" pitchFamily="65" charset="-120"/>
                    </a:defRPr>
                  </a:lvl1pPr>
                </a:lstStyle>
                <a:p>
                  <a:r>
                    <a:rPr lang="zh-TW" altLang="en-US" dirty="0"/>
                    <a:t>頒獎</a:t>
                  </a:r>
                  <a:endParaRPr lang="en-US" altLang="zh-TW" dirty="0"/>
                </a:p>
              </p:txBody>
            </p:sp>
          </p:grpSp>
        </p:grpSp>
        <p:sp>
          <p:nvSpPr>
            <p:cNvPr id="28" name="AutoShape 19">
              <a:extLst>
                <a:ext uri="{FF2B5EF4-FFF2-40B4-BE49-F238E27FC236}">
                  <a16:creationId xmlns:a16="http://schemas.microsoft.com/office/drawing/2014/main" id="{2EB22BD5-5CA7-4ABE-8E5F-A63346775E91}"/>
                </a:ext>
              </a:extLst>
            </p:cNvPr>
            <p:cNvSpPr>
              <a:spLocks noChangeArrowheads="1"/>
            </p:cNvSpPr>
            <p:nvPr/>
          </p:nvSpPr>
          <p:spPr bwMode="gray">
            <a:xfrm>
              <a:off x="2726868" y="4756204"/>
              <a:ext cx="353924" cy="266601"/>
            </a:xfrm>
            <a:prstGeom prst="rightArrow">
              <a:avLst>
                <a:gd name="adj1" fmla="val 50000"/>
                <a:gd name="adj2" fmla="val 60467"/>
              </a:avLst>
            </a:prstGeom>
            <a:gradFill rotWithShape="1">
              <a:gsLst>
                <a:gs pos="0">
                  <a:srgbClr val="D7D7C3"/>
                </a:gs>
                <a:gs pos="100000">
                  <a:srgbClr val="669900"/>
                </a:gs>
              </a:gsLst>
              <a:lin ang="0" scaled="1"/>
            </a:gradFill>
            <a:ln>
              <a:noFill/>
            </a:ln>
            <a:effectLst>
              <a:outerShdw dist="28398" dir="1593903" algn="ctr" rotWithShape="0">
                <a:srgbClr val="756B2F">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TW" altLang="en-US" sz="1400" b="0" i="0" u="none" strike="noStrike" kern="0" cap="none" spc="0" normalizeH="0" baseline="0" noProof="0">
                <a:ln>
                  <a:noFill/>
                </a:ln>
                <a:solidFill>
                  <a:srgbClr val="333333"/>
                </a:solidFill>
                <a:effectLst/>
                <a:uLnTx/>
                <a:uFillTx/>
                <a:latin typeface="Arial" charset="0"/>
                <a:ea typeface="+mn-ea"/>
              </a:endParaRPr>
            </a:p>
          </p:txBody>
        </p:sp>
      </p:grpSp>
    </p:spTree>
    <p:extLst>
      <p:ext uri="{BB962C8B-B14F-4D97-AF65-F5344CB8AC3E}">
        <p14:creationId xmlns:p14="http://schemas.microsoft.com/office/powerpoint/2010/main" val="396342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471744" y="6356351"/>
            <a:ext cx="2228850" cy="365125"/>
          </a:xfrm>
        </p:spPr>
        <p:txBody>
          <a:bodyPr/>
          <a:lstStyle/>
          <a:p>
            <a:pPr>
              <a:defRPr/>
            </a:pPr>
            <a:fld id="{4DF6BC9F-73FB-4283-8294-51188D70F1C0}" type="slidenum">
              <a:rPr lang="en-US" altLang="zh-TW" smtClean="0"/>
              <a:pPr>
                <a:defRPr/>
              </a:pPr>
              <a:t>8</a:t>
            </a:fld>
            <a:endParaRPr lang="en-US" altLang="zh-TW"/>
          </a:p>
        </p:txBody>
      </p:sp>
      <p:sp>
        <p:nvSpPr>
          <p:cNvPr id="4" name="文字版面配置區 3"/>
          <p:cNvSpPr>
            <a:spLocks noGrp="1"/>
          </p:cNvSpPr>
          <p:nvPr>
            <p:ph type="body" sz="half" idx="4294967295"/>
          </p:nvPr>
        </p:nvSpPr>
        <p:spPr>
          <a:xfrm>
            <a:off x="632916" y="1231326"/>
            <a:ext cx="3455988" cy="1612900"/>
          </a:xfrm>
        </p:spPr>
        <p:txBody>
          <a:bodyPr>
            <a:normAutofit fontScale="92500"/>
          </a:bodyPr>
          <a:lstStyle/>
          <a:p>
            <a:pPr>
              <a:buFont typeface="Wingdings" pitchFamily="2" charset="2"/>
              <a:buChar char="Ø"/>
              <a:defRPr/>
            </a:pPr>
            <a:r>
              <a:rPr lang="en-US" altLang="zh-TW" sz="1400" dirty="0">
                <a:latin typeface="標楷體" pitchFamily="65" charset="-120"/>
                <a:ea typeface="標楷體" pitchFamily="65" charset="-120"/>
              </a:rPr>
              <a:t>1.</a:t>
            </a:r>
            <a:r>
              <a:rPr lang="zh-TW" altLang="en-US" sz="1400" dirty="0">
                <a:latin typeface="標楷體" pitchFamily="65" charset="-120"/>
                <a:ea typeface="標楷體" pitchFamily="65" charset="-120"/>
              </a:rPr>
              <a:t>吉美建設行政段</a:t>
            </a:r>
            <a:endParaRPr lang="en-US" altLang="zh-TW" sz="1400" dirty="0">
              <a:latin typeface="標楷體" pitchFamily="65" charset="-120"/>
              <a:ea typeface="標楷體" pitchFamily="65" charset="-120"/>
            </a:endParaRPr>
          </a:p>
          <a:p>
            <a:pPr>
              <a:buFont typeface="Wingdings" pitchFamily="2" charset="2"/>
              <a:buChar char="Ø"/>
              <a:defRPr/>
            </a:pPr>
            <a:r>
              <a:rPr lang="zh-TW" altLang="en-US" sz="1400" dirty="0">
                <a:latin typeface="標楷體" pitchFamily="65" charset="-120"/>
                <a:ea typeface="標楷體" pitchFamily="65" charset="-120"/>
              </a:rPr>
              <a:t>新北市新店區</a:t>
            </a:r>
            <a:endParaRPr lang="en-US" altLang="zh-TW" sz="1400" dirty="0">
              <a:latin typeface="標楷體" pitchFamily="65" charset="-120"/>
              <a:ea typeface="標楷體" pitchFamily="65" charset="-120"/>
            </a:endParaRPr>
          </a:p>
          <a:p>
            <a:pPr>
              <a:buFont typeface="Wingdings" pitchFamily="2" charset="2"/>
              <a:buChar char="Ø"/>
              <a:defRPr/>
            </a:pPr>
            <a:r>
              <a:rPr lang="zh-TW" altLang="en-US" sz="1400" dirty="0">
                <a:latin typeface="標楷體" pitchFamily="65" charset="-120"/>
                <a:ea typeface="標楷體" pitchFamily="65" charset="-120"/>
              </a:rPr>
              <a:t>地上二十八樓、地下五樓</a:t>
            </a:r>
            <a:endParaRPr lang="en-US" altLang="zh-TW" sz="1400" dirty="0">
              <a:latin typeface="標楷體" pitchFamily="65" charset="-120"/>
              <a:ea typeface="標楷體" pitchFamily="65" charset="-120"/>
            </a:endParaRPr>
          </a:p>
          <a:p>
            <a:pPr>
              <a:buFont typeface="Wingdings" pitchFamily="2" charset="2"/>
              <a:buChar char="Ø"/>
              <a:defRPr/>
            </a:pPr>
            <a:r>
              <a:rPr lang="zh-TW" altLang="en-US" sz="1400" dirty="0">
                <a:latin typeface="標楷體" pitchFamily="65" charset="-120"/>
                <a:ea typeface="標楷體" pitchFamily="65" charset="-120"/>
              </a:rPr>
              <a:t>總計</a:t>
            </a:r>
            <a:r>
              <a:rPr lang="en-US" altLang="zh-TW" sz="1400" dirty="0">
                <a:latin typeface="標楷體" pitchFamily="65" charset="-120"/>
                <a:ea typeface="標楷體" pitchFamily="65" charset="-120"/>
              </a:rPr>
              <a:t>107</a:t>
            </a:r>
            <a:r>
              <a:rPr lang="zh-TW" altLang="en-US" sz="1400" dirty="0">
                <a:latin typeface="標楷體" pitchFamily="65" charset="-120"/>
                <a:ea typeface="標楷體" pitchFamily="65" charset="-120"/>
              </a:rPr>
              <a:t>戶</a:t>
            </a:r>
          </a:p>
          <a:p>
            <a:pPr>
              <a:buFont typeface="Wingdings" pitchFamily="2" charset="2"/>
              <a:buChar char="Ø"/>
              <a:defRPr/>
            </a:pPr>
            <a:r>
              <a:rPr lang="zh-TW" altLang="en-US" sz="1400" dirty="0">
                <a:latin typeface="標楷體" pitchFamily="65" charset="-120"/>
                <a:ea typeface="標楷體" pitchFamily="65" charset="-120"/>
              </a:rPr>
              <a:t>吉美建設新店中正路規劃建設</a:t>
            </a:r>
            <a:r>
              <a:rPr lang="en-US" altLang="zh-TW" sz="1400" dirty="0">
                <a:latin typeface="標楷體" pitchFamily="65" charset="-120"/>
                <a:ea typeface="標楷體" pitchFamily="65" charset="-120"/>
              </a:rPr>
              <a:t>SRC</a:t>
            </a:r>
            <a:r>
              <a:rPr lang="zh-TW" altLang="en-US" sz="1400" dirty="0">
                <a:latin typeface="標楷體" pitchFamily="65" charset="-120"/>
                <a:ea typeface="標楷體" pitchFamily="65" charset="-120"/>
              </a:rPr>
              <a:t>結構大樓</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以</a:t>
            </a:r>
            <a:r>
              <a:rPr lang="zh-TW" altLang="en-US" sz="1400" dirty="0">
                <a:latin typeface="標楷體"/>
                <a:ea typeface="標楷體"/>
              </a:rPr>
              <a:t>「信義計劃豪宅再現</a:t>
            </a:r>
            <a:r>
              <a:rPr lang="en-US" altLang="zh-TW" sz="1400" dirty="0">
                <a:latin typeface="標楷體"/>
                <a:ea typeface="標楷體"/>
              </a:rPr>
              <a:t>,</a:t>
            </a:r>
            <a:r>
              <a:rPr lang="zh-TW" altLang="en-US" sz="1400" dirty="0">
                <a:latin typeface="標楷體"/>
                <a:ea typeface="標楷體"/>
              </a:rPr>
              <a:t>規格原版移植」。</a:t>
            </a:r>
            <a:endParaRPr lang="zh-TW" altLang="en-US" sz="1400" dirty="0">
              <a:latin typeface="標楷體" pitchFamily="65" charset="-120"/>
              <a:ea typeface="標楷體" pitchFamily="65" charset="-120"/>
            </a:endParaRPr>
          </a:p>
        </p:txBody>
      </p:sp>
      <p:pic>
        <p:nvPicPr>
          <p:cNvPr id="11268" name="內容版面配置區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884535" y="2851803"/>
            <a:ext cx="2952750" cy="3458085"/>
          </a:xfrm>
        </p:spPr>
      </p:pic>
      <p:sp>
        <p:nvSpPr>
          <p:cNvPr id="7" name="AutoShape 15"/>
          <p:cNvSpPr>
            <a:spLocks noChangeArrowheads="1"/>
          </p:cNvSpPr>
          <p:nvPr/>
        </p:nvSpPr>
        <p:spPr bwMode="gray">
          <a:xfrm>
            <a:off x="1568624" y="401804"/>
            <a:ext cx="3024336" cy="599537"/>
          </a:xfrm>
          <a:prstGeom prst="roundRect">
            <a:avLst>
              <a:gd name="adj" fmla="val 50000"/>
            </a:avLst>
          </a:prstGeom>
          <a:gradFill rotWithShape="1">
            <a:gsLst>
              <a:gs pos="0">
                <a:srgbClr val="C1933F"/>
              </a:gs>
              <a:gs pos="100000">
                <a:srgbClr val="C1933F">
                  <a:gamma/>
                  <a:tint val="40000"/>
                  <a:invGamma/>
                  <a:lumMod val="87000"/>
                </a:srgbClr>
              </a:gs>
            </a:gsLst>
            <a:lin ang="0" scaled="1"/>
          </a:gradFill>
          <a:ln w="19050">
            <a:miter lim="800000"/>
            <a:headEnd/>
            <a:tailEnd/>
          </a:ln>
          <a:effectLst/>
          <a:scene3d>
            <a:camera prst="obliqueBottomLeft"/>
            <a:lightRig rig="legacyFlat3" dir="b"/>
          </a:scene3d>
          <a:sp3d extrusionH="430200" prstMaterial="legacyMetal">
            <a:bevelT w="13500" h="13500" prst="angle"/>
            <a:bevelB w="13500" h="13500" prst="angle"/>
            <a:extrusionClr>
              <a:srgbClr val="C1933F"/>
            </a:extrusionClr>
          </a:sp3d>
        </p:spPr>
        <p:txBody>
          <a:bodyPr wrap="none" anchor="ctr">
            <a:flatTx/>
          </a:bodyPr>
          <a:lstStyle/>
          <a:p>
            <a:pPr algn="l"/>
            <a:r>
              <a:rPr lang="zh-TW" altLang="en-US" sz="3600" b="1" dirty="0">
                <a:latin typeface="標楷體" pitchFamily="65" charset="-120"/>
                <a:ea typeface="標楷體" pitchFamily="65" charset="-120"/>
              </a:rPr>
              <a:t>公司工程實績 </a:t>
            </a:r>
            <a:endParaRPr lang="zh-CN" altLang="en-US" sz="3600" b="1" dirty="0">
              <a:latin typeface="標楷體" pitchFamily="65" charset="-120"/>
              <a:ea typeface="標楷體" pitchFamily="65" charset="-120"/>
            </a:endParaRPr>
          </a:p>
        </p:txBody>
      </p:sp>
      <p:pic>
        <p:nvPicPr>
          <p:cNvPr id="8" name="Picture 5" descr="透視立面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080" y="2774055"/>
            <a:ext cx="2952750" cy="354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版面配置區 3"/>
          <p:cNvSpPr txBox="1">
            <a:spLocks/>
          </p:cNvSpPr>
          <p:nvPr/>
        </p:nvSpPr>
        <p:spPr bwMode="auto">
          <a:xfrm>
            <a:off x="5097015" y="701997"/>
            <a:ext cx="4285627" cy="221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a:buFont typeface="Wingdings" pitchFamily="2" charset="2"/>
              <a:buChar char="Ø"/>
              <a:defRPr/>
            </a:pPr>
            <a:r>
              <a:rPr lang="en-US" altLang="zh-TW" sz="1400" dirty="0">
                <a:effectLst/>
                <a:latin typeface="標楷體" pitchFamily="65" charset="-120"/>
                <a:ea typeface="標楷體" pitchFamily="65" charset="-120"/>
              </a:rPr>
              <a:t>2.</a:t>
            </a:r>
            <a:r>
              <a:rPr lang="zh-TW" altLang="en-US" sz="1400" dirty="0">
                <a:effectLst/>
                <a:latin typeface="標楷體" pitchFamily="65" charset="-120"/>
                <a:ea typeface="標楷體" pitchFamily="65" charset="-120"/>
              </a:rPr>
              <a:t>新潤國庭苑</a:t>
            </a:r>
            <a:endParaRPr lang="en-US" altLang="zh-TW" sz="140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桃園縣中壢市高鐵北路</a:t>
            </a:r>
          </a:p>
          <a:p>
            <a:pPr>
              <a:buFont typeface="Wingdings" pitchFamily="2" charset="2"/>
              <a:buChar char="Ø"/>
              <a:defRPr/>
            </a:pPr>
            <a:r>
              <a:rPr lang="zh-TW" altLang="en-US" sz="1400" kern="0" dirty="0">
                <a:effectLst/>
                <a:latin typeface="標楷體" pitchFamily="65" charset="-120"/>
                <a:ea typeface="標楷體" pitchFamily="65" charset="-120"/>
              </a:rPr>
              <a:t>地上二十二樓、地下三樓</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總計</a:t>
            </a:r>
            <a:r>
              <a:rPr lang="en-US" altLang="zh-TW" sz="1400" kern="0" dirty="0">
                <a:effectLst/>
                <a:latin typeface="標楷體" pitchFamily="65" charset="-120"/>
                <a:ea typeface="標楷體" pitchFamily="65" charset="-120"/>
              </a:rPr>
              <a:t>90</a:t>
            </a:r>
            <a:r>
              <a:rPr lang="zh-TW" altLang="en-US" sz="1400" kern="0" dirty="0">
                <a:effectLst/>
                <a:latin typeface="標楷體" pitchFamily="65" charset="-120"/>
                <a:ea typeface="標楷體" pitchFamily="65" charset="-120"/>
              </a:rPr>
              <a:t>戶</a:t>
            </a:r>
          </a:p>
          <a:p>
            <a:pPr>
              <a:buFont typeface="Wingdings" pitchFamily="2" charset="2"/>
              <a:buChar char="Ø"/>
              <a:defRPr/>
            </a:pPr>
            <a:r>
              <a:rPr lang="zh-TW" altLang="en-US" sz="1400" kern="0" dirty="0">
                <a:effectLst/>
                <a:latin typeface="標楷體" pitchFamily="65" charset="-120"/>
                <a:ea typeface="標楷體" pitchFamily="65" charset="-120"/>
              </a:rPr>
              <a:t>本案由涵碧樓建築大師</a:t>
            </a: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戴育澤建築師跨國擘劃</a:t>
            </a:r>
            <a:endParaRPr lang="en-US" altLang="zh-TW" sz="1400" kern="0" dirty="0">
              <a:effectLst/>
              <a:latin typeface="標楷體" pitchFamily="65" charset="-120"/>
              <a:ea typeface="標楷體" pitchFamily="65" charset="-120"/>
            </a:endParaRPr>
          </a:p>
          <a:p>
            <a:pPr>
              <a:buFont typeface="Wingdings" pitchFamily="2" charset="2"/>
              <a:buChar char="Ø"/>
              <a:defRPr/>
            </a:pP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經典建築的誕生，是結合建築設計者的理念與智慧、營建施工者的貫徹與堅持。</a:t>
            </a: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為桃園高鐵特區首屈一指之指標個案。</a:t>
            </a:r>
          </a:p>
          <a:p>
            <a:pPr>
              <a:buFont typeface="Wingdings" pitchFamily="2" charset="2"/>
              <a:buChar char="Ø"/>
              <a:defRPr/>
            </a:pPr>
            <a:endParaRPr lang="zh-TW" altLang="en-US" sz="2800" kern="0" dirty="0">
              <a:effectLst/>
              <a:latin typeface="標楷體" pitchFamily="65" charset="-120"/>
              <a:ea typeface="標楷體" pitchFamily="65"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545288" y="6257888"/>
            <a:ext cx="2228850" cy="365125"/>
          </a:xfrm>
        </p:spPr>
        <p:txBody>
          <a:bodyPr/>
          <a:lstStyle/>
          <a:p>
            <a:pPr>
              <a:defRPr/>
            </a:pPr>
            <a:fld id="{5BD9BBC4-9E96-48C8-AD19-B28AC16A1C98}" type="slidenum">
              <a:rPr lang="en-US" altLang="zh-TW" smtClean="0"/>
              <a:pPr>
                <a:defRPr/>
              </a:pPr>
              <a:t>9</a:t>
            </a:fld>
            <a:endParaRPr lang="en-US" altLang="zh-TW"/>
          </a:p>
        </p:txBody>
      </p:sp>
      <p:sp>
        <p:nvSpPr>
          <p:cNvPr id="4" name="文字版面配置區 3"/>
          <p:cNvSpPr>
            <a:spLocks noGrp="1"/>
          </p:cNvSpPr>
          <p:nvPr>
            <p:ph type="body" sz="half" idx="4294967295"/>
          </p:nvPr>
        </p:nvSpPr>
        <p:spPr>
          <a:xfrm>
            <a:off x="1064568" y="560507"/>
            <a:ext cx="3384376" cy="2176343"/>
          </a:xfrm>
        </p:spPr>
        <p:txBody>
          <a:bodyPr>
            <a:normAutofit lnSpcReduction="10000"/>
          </a:bodyPr>
          <a:lstStyle/>
          <a:p>
            <a:pPr>
              <a:buFont typeface="Wingdings" pitchFamily="2" charset="2"/>
              <a:buChar char="Ø"/>
              <a:defRPr/>
            </a:pPr>
            <a:r>
              <a:rPr lang="en-US" altLang="zh-TW" sz="1400" dirty="0">
                <a:latin typeface="標楷體" pitchFamily="65" charset="-120"/>
                <a:ea typeface="標楷體" pitchFamily="65" charset="-120"/>
              </a:rPr>
              <a:t>3.</a:t>
            </a:r>
            <a:r>
              <a:rPr lang="zh-TW" altLang="en-US" sz="1400" dirty="0">
                <a:latin typeface="標楷體" pitchFamily="65" charset="-120"/>
                <a:ea typeface="標楷體" pitchFamily="65" charset="-120"/>
              </a:rPr>
              <a:t>新潤峰采</a:t>
            </a: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陽光區</a:t>
            </a:r>
            <a:endParaRPr lang="en-US" altLang="zh-TW" sz="1400" dirty="0">
              <a:latin typeface="標楷體" pitchFamily="65" charset="-120"/>
              <a:ea typeface="標楷體" pitchFamily="65" charset="-120"/>
            </a:endParaRPr>
          </a:p>
          <a:p>
            <a:pPr>
              <a:buFont typeface="Wingdings" pitchFamily="2" charset="2"/>
              <a:buChar char="Ø"/>
              <a:defRPr/>
            </a:pPr>
            <a:r>
              <a:rPr lang="zh-TW" altLang="en-US" sz="1400" dirty="0">
                <a:latin typeface="標楷體" pitchFamily="65" charset="-120"/>
                <a:ea typeface="標楷體" pitchFamily="65" charset="-120"/>
              </a:rPr>
              <a:t>新北市淡水區淡金路二段</a:t>
            </a:r>
            <a:endParaRPr lang="en-US" altLang="zh-TW" sz="1400" dirty="0">
              <a:latin typeface="標楷體" pitchFamily="65" charset="-120"/>
              <a:ea typeface="標楷體" pitchFamily="65" charset="-120"/>
            </a:endParaRPr>
          </a:p>
          <a:p>
            <a:pPr>
              <a:buFont typeface="Wingdings" pitchFamily="2" charset="2"/>
              <a:buChar char="Ø"/>
              <a:defRPr/>
            </a:pPr>
            <a:r>
              <a:rPr lang="zh-TW" altLang="en-US" sz="1400" dirty="0">
                <a:latin typeface="標楷體" pitchFamily="65" charset="-120"/>
                <a:ea typeface="標楷體" pitchFamily="65" charset="-120"/>
              </a:rPr>
              <a:t>地上十五樓、地下四樓</a:t>
            </a:r>
          </a:p>
          <a:p>
            <a:pPr>
              <a:buFont typeface="Wingdings" pitchFamily="2" charset="2"/>
              <a:buChar char="Ø"/>
              <a:defRPr/>
            </a:pPr>
            <a:r>
              <a:rPr lang="zh-TW" altLang="en-US" sz="1400" dirty="0">
                <a:latin typeface="標楷體" pitchFamily="65" charset="-120"/>
                <a:ea typeface="標楷體" pitchFamily="65" charset="-120"/>
              </a:rPr>
              <a:t>總計</a:t>
            </a:r>
            <a:r>
              <a:rPr lang="en-US" altLang="zh-TW" sz="1400" dirty="0">
                <a:latin typeface="標楷體" pitchFamily="65" charset="-120"/>
                <a:ea typeface="標楷體" pitchFamily="65" charset="-120"/>
              </a:rPr>
              <a:t>156</a:t>
            </a:r>
            <a:r>
              <a:rPr lang="zh-TW" altLang="en-US" sz="1400" dirty="0">
                <a:latin typeface="標楷體" pitchFamily="65" charset="-120"/>
                <a:ea typeface="標楷體" pitchFamily="65" charset="-120"/>
              </a:rPr>
              <a:t>戶</a:t>
            </a:r>
          </a:p>
          <a:p>
            <a:pPr>
              <a:buFont typeface="Wingdings" pitchFamily="2" charset="2"/>
              <a:buChar char="Ø"/>
              <a:defRPr/>
            </a:pPr>
            <a:r>
              <a:rPr lang="zh-TW" altLang="en-US" sz="1400" dirty="0">
                <a:latin typeface="標楷體" pitchFamily="65" charset="-120"/>
                <a:ea typeface="標楷體" pitchFamily="65" charset="-120"/>
              </a:rPr>
              <a:t>新潤陽光區以</a:t>
            </a:r>
            <a:r>
              <a:rPr lang="zh-TW" altLang="en-US" sz="1400" dirty="0">
                <a:ea typeface="標楷體" pitchFamily="65" charset="-120"/>
              </a:rPr>
              <a:t>格柵編織豪宅質感</a:t>
            </a:r>
            <a:r>
              <a:rPr lang="zh-TW" altLang="en-US" sz="1400" dirty="0">
                <a:latin typeface="標楷體" pitchFamily="65" charset="-120"/>
                <a:ea typeface="標楷體" pitchFamily="65" charset="-120"/>
              </a:rPr>
              <a:t>，現代化與個性兼具的設計風格，讓公設門廳呈現出精品設計酒店</a:t>
            </a:r>
            <a:r>
              <a:rPr lang="en-US" altLang="zh-TW" sz="1400" dirty="0">
                <a:latin typeface="標楷體" pitchFamily="65" charset="-120"/>
                <a:ea typeface="標楷體" pitchFamily="65" charset="-120"/>
              </a:rPr>
              <a:t>(Boutique Hotel)</a:t>
            </a:r>
            <a:r>
              <a:rPr lang="zh-TW" altLang="en-US" sz="1400" dirty="0">
                <a:latin typeface="標楷體" pitchFamily="65" charset="-120"/>
                <a:ea typeface="標楷體" pitchFamily="65" charset="-120"/>
              </a:rPr>
              <a:t>的精緻印象，整體空間為具有悠閒度假感的居家氛圍</a:t>
            </a:r>
            <a:r>
              <a:rPr lang="zh-TW" altLang="en-US" sz="1400" dirty="0">
                <a:latin typeface="標楷體"/>
                <a:ea typeface="標楷體"/>
              </a:rPr>
              <a:t>。</a:t>
            </a:r>
            <a:endParaRPr lang="zh-TW" altLang="en-US" sz="1400" dirty="0">
              <a:latin typeface="標楷體" pitchFamily="65" charset="-120"/>
              <a:ea typeface="標楷體" pitchFamily="65" charset="-120"/>
            </a:endParaRPr>
          </a:p>
        </p:txBody>
      </p:sp>
      <p:pic>
        <p:nvPicPr>
          <p:cNvPr id="14340" name="Picture 5" descr="都審(131陽光區)-1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2948873"/>
            <a:ext cx="2664296" cy="336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a:xfrm>
            <a:off x="5529064" y="764034"/>
            <a:ext cx="4376936" cy="1972816"/>
          </a:xfrm>
          <a:prstGeom prst="rect">
            <a:avLst/>
          </a:prstGeom>
        </p:spPr>
        <p:txBody>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a:buFont typeface="Wingdings" pitchFamily="2" charset="2"/>
              <a:buChar char="Ø"/>
              <a:defRPr/>
            </a:pPr>
            <a:r>
              <a:rPr lang="en-US" altLang="zh-TW" sz="1400" kern="0" dirty="0">
                <a:effectLst/>
                <a:latin typeface="標楷體" pitchFamily="65" charset="-120"/>
                <a:ea typeface="標楷體" pitchFamily="65" charset="-120"/>
              </a:rPr>
              <a:t>4.</a:t>
            </a:r>
            <a:r>
              <a:rPr lang="zh-TW" altLang="en-US" sz="1400" kern="0" dirty="0">
                <a:effectLst/>
                <a:latin typeface="標楷體" pitchFamily="65" charset="-120"/>
                <a:ea typeface="標楷體" pitchFamily="65" charset="-120"/>
              </a:rPr>
              <a:t>僑大興</a:t>
            </a: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官峰</a:t>
            </a:r>
            <a:endParaRPr lang="en-US" altLang="zh-TW" sz="1400" kern="0" dirty="0">
              <a:effectLst/>
              <a:latin typeface="標楷體" pitchFamily="65" charset="-120"/>
              <a:ea typeface="標楷體" pitchFamily="65" charset="-120"/>
            </a:endParaRPr>
          </a:p>
          <a:p>
            <a:pPr>
              <a:buFont typeface="Wingdings" pitchFamily="2" charset="2"/>
              <a:buChar char="Ø"/>
              <a:defRPr/>
            </a:pPr>
            <a:r>
              <a:rPr lang="zh-TW" altLang="en-US" sz="1400" kern="0" dirty="0">
                <a:effectLst/>
                <a:latin typeface="標楷體" pitchFamily="65" charset="-120"/>
                <a:ea typeface="標楷體" pitchFamily="65" charset="-120"/>
              </a:rPr>
              <a:t>台北市士林區褔志路</a:t>
            </a:r>
            <a:r>
              <a:rPr lang="en-US" altLang="zh-TW" sz="1400" kern="0" dirty="0">
                <a:effectLst/>
                <a:latin typeface="標楷體" pitchFamily="65" charset="-120"/>
                <a:ea typeface="標楷體" pitchFamily="65" charset="-120"/>
              </a:rPr>
              <a:t>120</a:t>
            </a:r>
            <a:r>
              <a:rPr lang="zh-TW" altLang="en-US" sz="1400" kern="0" dirty="0">
                <a:effectLst/>
                <a:latin typeface="標楷體" pitchFamily="65" charset="-120"/>
                <a:ea typeface="標楷體" pitchFamily="65" charset="-120"/>
              </a:rPr>
              <a:t>號旁</a:t>
            </a:r>
          </a:p>
          <a:p>
            <a:pPr>
              <a:buFont typeface="Wingdings" pitchFamily="2" charset="2"/>
              <a:buChar char="Ø"/>
              <a:defRPr/>
            </a:pPr>
            <a:r>
              <a:rPr lang="zh-TW" altLang="en-US" sz="1400" kern="0" dirty="0">
                <a:effectLst/>
                <a:latin typeface="標楷體" pitchFamily="65" charset="-120"/>
                <a:ea typeface="標楷體" pitchFamily="65" charset="-120"/>
              </a:rPr>
              <a:t>地下三樓、地上十二樓</a:t>
            </a:r>
          </a:p>
          <a:p>
            <a:pPr>
              <a:buFont typeface="Wingdings" pitchFamily="2" charset="2"/>
              <a:buChar char="Ø"/>
              <a:defRPr/>
            </a:pPr>
            <a:r>
              <a:rPr lang="en-US" altLang="zh-TW" sz="1400" kern="0" dirty="0">
                <a:effectLst/>
                <a:latin typeface="標楷體" pitchFamily="65" charset="-120"/>
                <a:ea typeface="標楷體" pitchFamily="65" charset="-120"/>
              </a:rPr>
              <a:t>100</a:t>
            </a:r>
            <a:r>
              <a:rPr lang="zh-TW" altLang="en-US" sz="1400" kern="0" dirty="0">
                <a:effectLst/>
                <a:latin typeface="標楷體" pitchFamily="65" charset="-120"/>
                <a:ea typeface="標楷體" pitchFamily="65" charset="-120"/>
              </a:rPr>
              <a:t>年</a:t>
            </a:r>
            <a:r>
              <a:rPr lang="en-US" altLang="zh-TW" sz="1400" kern="0" dirty="0">
                <a:effectLst/>
                <a:latin typeface="標楷體" pitchFamily="65" charset="-120"/>
                <a:ea typeface="標楷體" pitchFamily="65" charset="-120"/>
              </a:rPr>
              <a:t>10</a:t>
            </a:r>
            <a:r>
              <a:rPr lang="zh-TW" altLang="en-US" sz="1400" kern="0" dirty="0">
                <a:effectLst/>
                <a:latin typeface="標楷體" pitchFamily="65" charset="-120"/>
                <a:ea typeface="標楷體" pitchFamily="65" charset="-120"/>
              </a:rPr>
              <a:t>月</a:t>
            </a:r>
            <a:r>
              <a:rPr lang="en-US" altLang="zh-TW" sz="1400" kern="0" dirty="0">
                <a:effectLst/>
                <a:latin typeface="標楷體" pitchFamily="65" charset="-120"/>
                <a:ea typeface="標楷體" pitchFamily="65" charset="-120"/>
              </a:rPr>
              <a:t>01</a:t>
            </a:r>
            <a:r>
              <a:rPr lang="zh-TW" altLang="en-US" sz="1400" kern="0" dirty="0">
                <a:effectLst/>
                <a:latin typeface="標楷體" pitchFamily="65" charset="-120"/>
                <a:ea typeface="標楷體" pitchFamily="65" charset="-120"/>
              </a:rPr>
              <a:t>日開工</a:t>
            </a:r>
          </a:p>
          <a:p>
            <a:pPr>
              <a:buFont typeface="Wingdings" pitchFamily="2" charset="2"/>
              <a:buChar char="Ø"/>
              <a:defRPr/>
            </a:pPr>
            <a:r>
              <a:rPr lang="zh-TW" altLang="en-US" sz="1400" kern="0" dirty="0">
                <a:effectLst/>
                <a:latin typeface="標楷體" pitchFamily="65" charset="-120"/>
                <a:ea typeface="標楷體" pitchFamily="65" charset="-120"/>
              </a:rPr>
              <a:t>為僑大興建設於士林官邸旁之時代鉅作，特聘北市十大豪宅首席呂建勳建築師與豪宅結構專家</a:t>
            </a: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新構造工程顧問及日本營造專家</a:t>
            </a:r>
            <a:r>
              <a:rPr lang="en-US" altLang="zh-TW" sz="1400" kern="0" dirty="0">
                <a:effectLst/>
                <a:latin typeface="標楷體" pitchFamily="65" charset="-120"/>
                <a:ea typeface="標楷體" pitchFamily="65" charset="-120"/>
              </a:rPr>
              <a:t>-</a:t>
            </a:r>
            <a:r>
              <a:rPr lang="zh-TW" altLang="en-US" sz="1400" kern="0" dirty="0">
                <a:effectLst/>
                <a:latin typeface="標楷體" pitchFamily="65" charset="-120"/>
                <a:ea typeface="標楷體" pitchFamily="65" charset="-120"/>
              </a:rPr>
              <a:t>日本國土開發，世界級營建品質打造官邸登峰建築代表作。 </a:t>
            </a:r>
            <a:endParaRPr lang="en-US" altLang="zh-TW" sz="1400" kern="0" dirty="0">
              <a:effectLst/>
              <a:latin typeface="標楷體" pitchFamily="65" charset="-120"/>
              <a:ea typeface="標楷體" pitchFamily="65" charset="-120"/>
            </a:endParaRPr>
          </a:p>
        </p:txBody>
      </p:sp>
      <p:pic>
        <p:nvPicPr>
          <p:cNvPr id="8" name="Picture 6" descr="IMG_7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104" y="2793032"/>
            <a:ext cx="2664296" cy="352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哥林多柱設計範本">
  <a:themeElements>
    <a:clrScheme name="哥林多柱設計範本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哥林多柱設計範本">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zh-TW"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zh-TW"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defRPr>
        </a:defPPr>
      </a:lstStyle>
    </a:lnDef>
  </a:objectDefaults>
  <a:extraClrSchemeLst>
    <a:extraClrScheme>
      <a:clrScheme name="哥林多柱設計範本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哥林多柱設計範本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哥林多柱設計範本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哥林多柱設計範本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哥林多柱設計範本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哥林多柱設計範本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哥林多柱設計範本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哥林多柱設計範本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哥林多柱設計範本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哥林多柱設計範本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哥林多柱設計範本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哥林多柱設計範本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13863</TotalTime>
  <Words>1914</Words>
  <Application>Microsoft Office PowerPoint</Application>
  <PresentationFormat>A4 紙張 (210x297 公釐)</PresentationFormat>
  <Paragraphs>290</Paragraphs>
  <Slides>21</Slides>
  <Notes>6</Notes>
  <HiddenSlides>0</HiddenSlides>
  <MMClips>0</MMClips>
  <ScaleCrop>false</ScaleCrop>
  <HeadingPairs>
    <vt:vector size="8" baseType="variant">
      <vt:variant>
        <vt:lpstr>使用字型</vt:lpstr>
      </vt:variant>
      <vt:variant>
        <vt:i4>7</vt:i4>
      </vt:variant>
      <vt:variant>
        <vt:lpstr>佈景主題</vt:lpstr>
      </vt:variant>
      <vt:variant>
        <vt:i4>2</vt:i4>
      </vt:variant>
      <vt:variant>
        <vt:lpstr>內嵌 OLE 伺服程式</vt:lpstr>
      </vt:variant>
      <vt:variant>
        <vt:i4>1</vt:i4>
      </vt:variant>
      <vt:variant>
        <vt:lpstr>投影片標題</vt:lpstr>
      </vt:variant>
      <vt:variant>
        <vt:i4>21</vt:i4>
      </vt:variant>
    </vt:vector>
  </HeadingPairs>
  <TitlesOfParts>
    <vt:vector size="31" baseType="lpstr">
      <vt:lpstr>標楷體</vt:lpstr>
      <vt:lpstr>Arial</vt:lpstr>
      <vt:lpstr>Calibri</vt:lpstr>
      <vt:lpstr>Calibri Light</vt:lpstr>
      <vt:lpstr>Palatino Linotype</vt:lpstr>
      <vt:lpstr>Times New Roman</vt:lpstr>
      <vt:lpstr>Wingdings</vt:lpstr>
      <vt:lpstr>哥林多柱設計範本</vt:lpstr>
      <vt:lpstr>Office 佈景主題</vt:lpstr>
      <vt:lpstr>Acrobat Document</vt:lpstr>
      <vt:lpstr>PowerPoint 簡報</vt:lpstr>
      <vt:lpstr>久舜營造產學合作獎助學金計畫簡介</vt:lpstr>
      <vt:lpstr>大 綱</vt:lpstr>
      <vt:lpstr>獎助對象說明</vt:lpstr>
      <vt:lpstr>申請資格條件</vt:lpstr>
      <vt:lpstr>獎學金申請流程</vt:lpstr>
      <vt:lpstr>獎學金報名時程</vt:lpstr>
      <vt:lpstr>PowerPoint 簡報</vt:lpstr>
      <vt:lpstr>PowerPoint 簡報</vt:lpstr>
      <vt:lpstr>5.新莊副都心（自建）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dc:creator>
  <cp:lastModifiedBy>JP</cp:lastModifiedBy>
  <cp:revision>645</cp:revision>
  <cp:lastPrinted>2016-11-30T04:10:11Z</cp:lastPrinted>
  <dcterms:created xsi:type="dcterms:W3CDTF">1601-01-01T00:00:00Z</dcterms:created>
  <dcterms:modified xsi:type="dcterms:W3CDTF">2019-11-19T03:52:16Z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